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4" r:id="rId6"/>
    <p:sldId id="265" r:id="rId7"/>
    <p:sldId id="266" r:id="rId8"/>
    <p:sldId id="267" r:id="rId9"/>
    <p:sldId id="268" r:id="rId10"/>
    <p:sldId id="269" r:id="rId11"/>
    <p:sldId id="270"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612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51231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135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2183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CFA1F2-7A76-4B1F-A743-66A7DBFDD3C7}" type="datetimeFigureOut">
              <a:rPr lang="en-GB" smtClean="0"/>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20218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CFA1F2-7A76-4B1F-A743-66A7DBFDD3C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210368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CFA1F2-7A76-4B1F-A743-66A7DBFDD3C7}" type="datetimeFigureOut">
              <a:rPr lang="en-GB" smtClean="0"/>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422843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CFA1F2-7A76-4B1F-A743-66A7DBFDD3C7}" type="datetimeFigureOut">
              <a:rPr lang="en-GB" smtClean="0"/>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61268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FA1F2-7A76-4B1F-A743-66A7DBFDD3C7}" type="datetimeFigureOut">
              <a:rPr lang="en-GB" smtClean="0"/>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313372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94503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A1F2-7A76-4B1F-A743-66A7DBFDD3C7}" type="datetimeFigureOut">
              <a:rPr lang="en-GB" smtClean="0"/>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F5C558-AACC-4D84-B837-4BAF2769CA38}" type="slidenum">
              <a:rPr lang="en-GB" smtClean="0"/>
              <a:t>‹#›</a:t>
            </a:fld>
            <a:endParaRPr lang="en-GB"/>
          </a:p>
        </p:txBody>
      </p:sp>
    </p:spTree>
    <p:extLst>
      <p:ext uri="{BB962C8B-B14F-4D97-AF65-F5344CB8AC3E}">
        <p14:creationId xmlns:p14="http://schemas.microsoft.com/office/powerpoint/2010/main" val="177603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FA1F2-7A76-4B1F-A743-66A7DBFDD3C7}" type="datetimeFigureOut">
              <a:rPr lang="en-GB" smtClean="0"/>
              <a:t>11/09/2023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5C558-AACC-4D84-B837-4BAF2769CA38}" type="slidenum">
              <a:rPr lang="en-GB" smtClean="0"/>
              <a:t>‹#›</a:t>
            </a:fld>
            <a:endParaRPr lang="en-GB"/>
          </a:p>
        </p:txBody>
      </p:sp>
    </p:spTree>
    <p:extLst>
      <p:ext uri="{BB962C8B-B14F-4D97-AF65-F5344CB8AC3E}">
        <p14:creationId xmlns:p14="http://schemas.microsoft.com/office/powerpoint/2010/main" val="329886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hyperlink" Target="http://www.google.co.uk/url?sa=i&amp;rct=j&amp;q=soccer%20shooting&amp;source=images&amp;cd=&amp;cad=rja&amp;uact=8&amp;docid=LNKl76lG61XKLM&amp;tbnid=WJ5RHj0CxG7x7M:&amp;ved=0CAUQjRw&amp;url=http://www.soccer-fans-info.com/soccer-shooting.html&amp;ei=_KyyU53lAaS00wX5y4DIDg&amp;psig=AFQjCNHO4TFTFBEg7dY8j1eK25nbQx4LtA&amp;ust=1404305009588076" TargetMode="External"/><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4.png"/><Relationship Id="rId5" Type="http://schemas.openxmlformats.org/officeDocument/2006/relationships/hyperlink" Target="http://www.google.co.uk/url?sa=i&amp;rct=j&amp;q=soccer%20shooting&amp;source=images&amp;cd=&amp;cad=rja&amp;uact=8&amp;docid=LNKl76lG61XKLM&amp;tbnid=WJ5RHj0CxG7x7M:&amp;ved=0CAUQjRw&amp;url=http://www.soccer-fans-info.com/soccer-shooting.html&amp;ei=_KyyU53lAaS00wX5y4DIDg&amp;psig=AFQjCNHO4TFTFBEg7dY8j1eK25nbQx4LtA&amp;ust=1404305009588076" TargetMode="External"/><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google.co.uk/url?sa=i&amp;rct=j&amp;q=soccer%20shooting&amp;source=images&amp;cd=&amp;cad=rja&amp;uact=8&amp;docid=LNKl76lG61XKLM&amp;tbnid=WJ5RHj0CxG7x7M:&amp;ved=0CAUQjRw&amp;url=http://www.soccer-fans-info.com/soccer-shooting.html&amp;ei=_KyyU53lAaS00wX5y4DIDg&amp;psig=AFQjCNHO4TFTFBEg7dY8j1eK25nbQx4LtA&amp;ust=1404305009588076"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keep the ball close &amp; under control</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Outside of foot or your heel?)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dribble with some success, close &amp; under control</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4- Lesson 1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sp>
        <p:nvSpPr>
          <p:cNvPr id="12"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1 (</a:t>
            </a:r>
            <a:r>
              <a:rPr lang="en-GB" altLang="en-US" sz="1400" dirty="0">
                <a:latin typeface="Tw Cen MT Condensed" panose="020B0606020104020203" pitchFamily="34" charset="0"/>
                <a:cs typeface="Narkisim" panose="020E0502050101010101" pitchFamily="34" charset="-79"/>
              </a:rPr>
              <a:t>Utilise changes of direction, speed &amp; level during performances/competition to succeed). 2 (Select and utilise appropriate tactics and techniques to cause problems for opponents). 5 (Displays an understanding of fair play, working well with others and leading a small group)</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5"/>
          <p:cNvSpPr>
            <a:spLocks noChangeArrowheads="1"/>
          </p:cNvSpPr>
          <p:nvPr/>
        </p:nvSpPr>
        <p:spPr bwMode="auto">
          <a:xfrm>
            <a:off x="179388" y="3720222"/>
            <a:ext cx="8785225" cy="3093154"/>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p>
          <a:p>
            <a:pPr>
              <a:defRPr/>
            </a:pPr>
            <a:r>
              <a:rPr lang="en-GB" sz="1500" u="sng" dirty="0">
                <a:latin typeface="Tw Cen MT Condensed" panose="020B0606020104020203" pitchFamily="34" charset="0"/>
              </a:rPr>
              <a:t>2. Traffic Lights – </a:t>
            </a:r>
            <a:r>
              <a:rPr lang="en-GB" sz="1500" dirty="0">
                <a:latin typeface="Tw Cen MT Condensed" panose="020B0606020104020203" pitchFamily="34" charset="0"/>
              </a:rPr>
              <a:t>Mark out a large square/rectangle with cones, large enough for all children to dribble in. You’ll need three cones – Green, Red &amp; Orange (Amber). When you hold up and call “Green!” – the children must start dribbling their football staying in the box and avoiding the other children. For “Amber!” – children stay still but move the ball from one foot to the other. For “Red” – children have to stop their ball with their feet as fast as they can.</a:t>
            </a:r>
          </a:p>
          <a:p>
            <a:pPr>
              <a:defRPr/>
            </a:pPr>
            <a:r>
              <a:rPr lang="en-GB" sz="1500" u="sng" dirty="0">
                <a:latin typeface="Tw Cen MT Condensed" panose="020B0606020104020203" pitchFamily="34" charset="0"/>
              </a:rPr>
              <a:t>3. Traffic Lights (Competition phase!) –</a:t>
            </a:r>
            <a:r>
              <a:rPr lang="en-GB" sz="1500" dirty="0">
                <a:latin typeface="Tw Cen MT Condensed" panose="020B0606020104020203" pitchFamily="34" charset="0"/>
              </a:rPr>
              <a:t> Now the children understand how to play the traffic lights game, it’s time to get competitive! The children that are the slowest to stop are out! They then have to dribble around the area whilst others play. </a:t>
            </a:r>
            <a:r>
              <a:rPr lang="en-GB" sz="1500" b="1" i="1" u="sng" dirty="0">
                <a:latin typeface="Tw Cen MT Condensed" panose="020B0606020104020203" pitchFamily="34" charset="0"/>
              </a:rPr>
              <a:t>Be a little more lenient with L/A  </a:t>
            </a:r>
            <a:r>
              <a:rPr lang="en-GB" sz="1500" dirty="0">
                <a:latin typeface="Tw Cen MT Condensed" panose="020B0606020104020203" pitchFamily="34" charset="0"/>
              </a:rPr>
              <a:t>  </a:t>
            </a: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4. Battleships! – </a:t>
            </a:r>
            <a:r>
              <a:rPr lang="en-GB" sz="1500" dirty="0">
                <a:latin typeface="Tw Cen MT Condensed" panose="020B0606020104020203" pitchFamily="34" charset="0"/>
              </a:rPr>
              <a:t>For battleships the children will work in pairs. They will need 5 cones for each working group, one to mark out the passing mark, this the where the ball must be placed. The other 4 create targets (or ‘ships’). Each child has 4 lives, ‘child number 1’ must announce which colour they are aiming at. If they hit that colour with their pass, they sink the ship! It is then ‘child number 2’s’ turn to try and sink a ship.</a:t>
            </a:r>
          </a:p>
          <a:p>
            <a:pPr>
              <a:defRPr/>
            </a:pPr>
            <a:r>
              <a:rPr lang="en-GB" sz="1500" dirty="0">
                <a:latin typeface="Tw Cen MT Condensed" panose="020B0606020104020203" pitchFamily="34" charset="0"/>
              </a:rPr>
              <a:t>The child that sinks all 4 ships first wins! </a:t>
            </a:r>
            <a:r>
              <a:rPr lang="en-GB" sz="1500" b="1" i="1" u="sng" dirty="0">
                <a:latin typeface="Tw Cen MT Condensed" panose="020B0606020104020203" pitchFamily="34" charset="0"/>
              </a:rPr>
              <a:t>L/A take aim from closer together, replace cones with larger targets</a:t>
            </a:r>
          </a:p>
          <a:p>
            <a:pPr>
              <a:defRPr/>
            </a:pPr>
            <a:r>
              <a:rPr lang="en-GB" sz="1500" b="1" i="1" u="sng" dirty="0">
                <a:latin typeface="Tw Cen MT Condensed" panose="020B0606020104020203" pitchFamily="34" charset="0"/>
              </a:rPr>
              <a:t>if you need to. M/A take aim from further away!</a:t>
            </a:r>
          </a:p>
        </p:txBody>
      </p:sp>
      <p:pic>
        <p:nvPicPr>
          <p:cNvPr id="18"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097" t="46393" r="59247" b="29620"/>
          <a:stretch/>
        </p:blipFill>
        <p:spPr bwMode="auto">
          <a:xfrm>
            <a:off x="7633940" y="6108105"/>
            <a:ext cx="682476" cy="6282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79388" y="2998693"/>
            <a:ext cx="8785225" cy="646331"/>
          </a:xfrm>
          <a:prstGeom prst="rect">
            <a:avLst/>
          </a:prstGeom>
          <a:solidFill>
            <a:srgbClr val="00B050"/>
          </a:solidFill>
          <a:ln>
            <a:solidFill>
              <a:schemeClr val="tx1"/>
            </a:solidFill>
          </a:ln>
        </p:spPr>
        <p:txBody>
          <a:bodyPr wrap="square" rtlCol="0">
            <a:spAutoFit/>
          </a:bodyPr>
          <a:lstStyle/>
          <a:p>
            <a:pPr algn="ctr">
              <a:defRPr/>
            </a:pPr>
            <a:r>
              <a:rPr lang="en-GB" dirty="0">
                <a:latin typeface="Tw Cen MT Condensed" panose="020B0606020104020203" pitchFamily="34" charset="0"/>
              </a:rPr>
              <a:t>In 2013 Xavi of Barcelona played a full game without misplacing 1</a:t>
            </a:r>
          </a:p>
          <a:p>
            <a:pPr algn="ctr">
              <a:defRPr/>
            </a:pPr>
            <a:r>
              <a:rPr lang="en-GB" dirty="0">
                <a:latin typeface="Tw Cen MT Condensed" panose="020B0606020104020203" pitchFamily="34" charset="0"/>
              </a:rPr>
              <a:t>pass! He completed all 112 passes!!</a:t>
            </a:r>
          </a:p>
        </p:txBody>
      </p:sp>
      <p:pic>
        <p:nvPicPr>
          <p:cNvPr id="19"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1025" y="3068960"/>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068960"/>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38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4- Lesson 5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Muscle memory </a:t>
            </a:r>
          </a:p>
          <a:p>
            <a:pPr eaLnBrk="1" hangingPunct="1">
              <a:spcBef>
                <a:spcPct val="0"/>
              </a:spcBef>
              <a:buFontTx/>
              <a:buNone/>
            </a:pPr>
            <a:r>
              <a:rPr lang="en-GB" altLang="en-US" sz="1600" dirty="0">
                <a:latin typeface="Tw Cen MT Condensed" pitchFamily="34" charset="0"/>
              </a:rPr>
              <a:t>For children to be able to develop a skill, they must be allowed the opportunity to practice it continuously. Simply queuing for one</a:t>
            </a:r>
          </a:p>
          <a:p>
            <a:pPr eaLnBrk="1" hangingPunct="1">
              <a:spcBef>
                <a:spcPct val="0"/>
              </a:spcBef>
              <a:buFontTx/>
              <a:buNone/>
            </a:pPr>
            <a:r>
              <a:rPr lang="en-GB" altLang="en-US" sz="1600" dirty="0">
                <a:latin typeface="Tw Cen MT Condensed" pitchFamily="34" charset="0"/>
              </a:rPr>
              <a:t>Attempt at something will not allow this to happen. Always allow children to multiple attempts if your activity requires an element of queuing.</a:t>
            </a:r>
          </a:p>
        </p:txBody>
      </p:sp>
      <p:sp>
        <p:nvSpPr>
          <p:cNvPr id="8" name="TextBox 6"/>
          <p:cNvSpPr txBox="1">
            <a:spLocks noChangeArrowheads="1"/>
          </p:cNvSpPr>
          <p:nvPr/>
        </p:nvSpPr>
        <p:spPr bwMode="auto">
          <a:xfrm>
            <a:off x="179388" y="764704"/>
            <a:ext cx="4321175" cy="1551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Shooting</a:t>
            </a:r>
          </a:p>
          <a:p>
            <a:pPr>
              <a:buNone/>
              <a:defRPr/>
            </a:pPr>
            <a:r>
              <a:rPr lang="en-GB" sz="1600" dirty="0">
                <a:latin typeface="Tw Cen MT Condensed" panose="020B0606020104020203" pitchFamily="34" charset="0"/>
              </a:rPr>
              <a:t>Place ball level w/ standing foot</a:t>
            </a:r>
          </a:p>
          <a:p>
            <a:pPr>
              <a:buNone/>
              <a:defRPr/>
            </a:pPr>
            <a:r>
              <a:rPr lang="en-GB" sz="1600" dirty="0">
                <a:latin typeface="Tw Cen MT Condensed" panose="020B0606020104020203" pitchFamily="34" charset="0"/>
              </a:rPr>
              <a:t>Strike through the ball with laces</a:t>
            </a:r>
          </a:p>
          <a:p>
            <a:pPr>
              <a:buNone/>
              <a:defRPr/>
            </a:pPr>
            <a:r>
              <a:rPr lang="en-GB" sz="1600" dirty="0">
                <a:latin typeface="Tw Cen MT Condensed" panose="020B0606020104020203" pitchFamily="34" charset="0"/>
              </a:rPr>
              <a:t>Keep head over the ball</a:t>
            </a:r>
          </a:p>
          <a:p>
            <a:pPr>
              <a:buNone/>
              <a:defRPr/>
            </a:pPr>
            <a:r>
              <a:rPr lang="en-GB" sz="1600" dirty="0">
                <a:latin typeface="Tw Cen MT Condensed" panose="020B0606020104020203" pitchFamily="34" charset="0"/>
              </a:rPr>
              <a:t>(This keeps the flight of the ball low)</a:t>
            </a:r>
            <a:endParaRPr lang="en-GB" altLang="en-US" sz="1600" u="sng" dirty="0">
              <a:latin typeface="Tw Cen MT Condensed" pitchFamily="34" charset="0"/>
            </a:endParaRPr>
          </a:p>
        </p:txBody>
      </p:sp>
      <p:sp>
        <p:nvSpPr>
          <p:cNvPr id="31" name="TextBox 69"/>
          <p:cNvSpPr txBox="1">
            <a:spLocks noChangeArrowheads="1"/>
          </p:cNvSpPr>
          <p:nvPr/>
        </p:nvSpPr>
        <p:spPr bwMode="auto">
          <a:xfrm>
            <a:off x="179512" y="2375200"/>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 Overload!</a:t>
            </a: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To start with make</a:t>
            </a:r>
          </a:p>
          <a:p>
            <a:pPr marL="0" indent="0" eaLnBrk="1" hangingPunct="1">
              <a:spcBef>
                <a:spcPct val="0"/>
              </a:spcBef>
              <a:buNone/>
            </a:pPr>
            <a:r>
              <a:rPr lang="en-GB" sz="1600" b="1" i="1" u="sng" dirty="0">
                <a:latin typeface="Tw Cen MT Condensed" panose="020B0606020104020203" pitchFamily="34" charset="0"/>
              </a:rPr>
              <a:t>sure each group has</a:t>
            </a:r>
          </a:p>
          <a:p>
            <a:pPr marL="0" indent="0" eaLnBrk="1" hangingPunct="1">
              <a:spcBef>
                <a:spcPct val="0"/>
              </a:spcBef>
              <a:buNone/>
            </a:pPr>
            <a:r>
              <a:rPr lang="en-GB" sz="1600" b="1" i="1" u="sng" dirty="0">
                <a:latin typeface="Tw Cen MT Condensed" panose="020B0606020104020203" pitchFamily="34" charset="0"/>
              </a:rPr>
              <a:t>3 attackers vs 1defender, </a:t>
            </a:r>
          </a:p>
          <a:p>
            <a:pPr marL="0" indent="0" eaLnBrk="1" hangingPunct="1">
              <a:spcBef>
                <a:spcPct val="0"/>
              </a:spcBef>
              <a:buNone/>
            </a:pPr>
            <a:r>
              <a:rPr lang="en-GB" sz="1600" b="1" i="1" u="sng" dirty="0">
                <a:latin typeface="Tw Cen MT Condensed" panose="020B0606020104020203" pitchFamily="34" charset="0"/>
              </a:rPr>
              <a:t>as the activity develops</a:t>
            </a:r>
          </a:p>
          <a:p>
            <a:pPr marL="0" indent="0" eaLnBrk="1" hangingPunct="1">
              <a:spcBef>
                <a:spcPct val="0"/>
              </a:spcBef>
              <a:buNone/>
            </a:pPr>
            <a:r>
              <a:rPr lang="en-GB" sz="1600" b="1" i="1" u="sng" dirty="0">
                <a:latin typeface="Tw Cen MT Condensed" panose="020B0606020104020203" pitchFamily="34" charset="0"/>
              </a:rPr>
              <a:t>and the children progress</a:t>
            </a:r>
          </a:p>
          <a:p>
            <a:pPr marL="0" indent="0" eaLnBrk="1" hangingPunct="1">
              <a:spcBef>
                <a:spcPct val="0"/>
              </a:spcBef>
              <a:buNone/>
            </a:pPr>
            <a:r>
              <a:rPr lang="en-GB" sz="1600" b="1" i="1" u="sng" dirty="0">
                <a:latin typeface="Tw Cen MT Condensed" panose="020B0606020104020203" pitchFamily="34" charset="0"/>
              </a:rPr>
              <a:t>this can be adapted to</a:t>
            </a:r>
          </a:p>
          <a:p>
            <a:pPr marL="0" indent="0" eaLnBrk="1" hangingPunct="1">
              <a:spcBef>
                <a:spcPct val="0"/>
              </a:spcBef>
              <a:buNone/>
            </a:pPr>
            <a:r>
              <a:rPr lang="en-GB" sz="1600" b="1" i="1" u="sng" dirty="0">
                <a:latin typeface="Tw Cen MT Condensed" panose="020B0606020104020203" pitchFamily="34" charset="0"/>
              </a:rPr>
              <a:t>2 vs 1 or even 2 vs 2 to</a:t>
            </a:r>
          </a:p>
          <a:p>
            <a:pPr marL="0" indent="0" eaLnBrk="1" hangingPunct="1">
              <a:spcBef>
                <a:spcPct val="0"/>
              </a:spcBef>
              <a:buNone/>
            </a:pPr>
            <a:r>
              <a:rPr lang="en-GB" sz="1600" b="1" i="1" u="sng" dirty="0">
                <a:latin typeface="Tw Cen MT Condensed" panose="020B0606020104020203" pitchFamily="34" charset="0"/>
              </a:rPr>
              <a:t>really challenge the children.</a:t>
            </a:r>
            <a:endParaRPr lang="en-GB" sz="1600" u="sng" dirty="0">
              <a:latin typeface="Tw Cen MT Condensed" panose="020B0606020104020203" pitchFamily="34" charset="0"/>
            </a:endParaRPr>
          </a:p>
        </p:txBody>
      </p:sp>
      <p:pic>
        <p:nvPicPr>
          <p:cNvPr id="34" name="Picture 2" descr="http://www.soccer-fans-info.com/image-files/soccer-fundamentals-shooting4.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836613"/>
            <a:ext cx="1116764" cy="13963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35352" y="2832350"/>
            <a:ext cx="2193202" cy="134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69"/>
          <p:cNvSpPr txBox="1">
            <a:spLocks noChangeArrowheads="1"/>
          </p:cNvSpPr>
          <p:nvPr/>
        </p:nvSpPr>
        <p:spPr bwMode="auto">
          <a:xfrm>
            <a:off x="179512" y="4725144"/>
            <a:ext cx="878510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World Cup Lottery!</a:t>
            </a:r>
          </a:p>
          <a:p>
            <a:pPr marL="0" indent="0" eaLnBrk="1" hangingPunct="1">
              <a:spcBef>
                <a:spcPct val="0"/>
              </a:spcBef>
              <a:buNone/>
            </a:pPr>
            <a:r>
              <a:rPr lang="en-GB" sz="1600" dirty="0">
                <a:latin typeface="Tw Cen MT Condensed" panose="020B0606020104020203" pitchFamily="34" charset="0"/>
              </a:rPr>
              <a:t>Teams line up at opposite ends of the pitch. When you call out a</a:t>
            </a:r>
          </a:p>
          <a:p>
            <a:pPr marL="0" indent="0" eaLnBrk="1" hangingPunct="1">
              <a:spcBef>
                <a:spcPct val="0"/>
              </a:spcBef>
              <a:buNone/>
            </a:pPr>
            <a:r>
              <a:rPr lang="en-GB" sz="1600" dirty="0">
                <a:latin typeface="Tw Cen MT Condensed" panose="020B0606020104020203" pitchFamily="34" charset="0"/>
              </a:rPr>
              <a:t>number (“Number 4!”), Number 4’s run onto the pitch and try and</a:t>
            </a:r>
          </a:p>
          <a:p>
            <a:pPr marL="0" indent="0" eaLnBrk="1" hangingPunct="1">
              <a:spcBef>
                <a:spcPct val="0"/>
              </a:spcBef>
              <a:buNone/>
            </a:pPr>
            <a:r>
              <a:rPr lang="en-GB" sz="1600" dirty="0">
                <a:latin typeface="Tw Cen MT Condensed" panose="020B0606020104020203" pitchFamily="34" charset="0"/>
              </a:rPr>
              <a:t>score – the opposite number 4 must try and stop them/score themselves. </a:t>
            </a:r>
          </a:p>
          <a:p>
            <a:pPr marL="0" indent="0" eaLnBrk="1" hangingPunct="1">
              <a:spcBef>
                <a:spcPct val="0"/>
              </a:spcBef>
              <a:buNone/>
            </a:pPr>
            <a:r>
              <a:rPr lang="en-GB" sz="1600" b="1" dirty="0">
                <a:latin typeface="Tw Cen MT Condensed" panose="020B0606020104020203" pitchFamily="34" charset="0"/>
              </a:rPr>
              <a:t>PROGRESS – </a:t>
            </a:r>
            <a:r>
              <a:rPr lang="en-GB" sz="1600" dirty="0">
                <a:latin typeface="Tw Cen MT Condensed" panose="020B0606020104020203" pitchFamily="34" charset="0"/>
              </a:rPr>
              <a:t>Call out two or three numbers at one time. </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Place players of similar ability on pitches where</a:t>
            </a:r>
          </a:p>
          <a:p>
            <a:pPr marL="0" indent="0" eaLnBrk="1" hangingPunct="1">
              <a:spcBef>
                <a:spcPct val="0"/>
              </a:spcBef>
              <a:buNone/>
            </a:pPr>
            <a:r>
              <a:rPr lang="en-GB" sz="1600" b="1" i="1" u="sng" dirty="0">
                <a:latin typeface="Tw Cen MT Condensed" panose="020B0606020104020203" pitchFamily="34" charset="0"/>
              </a:rPr>
              <a:t>M/A will play against M/A etc.</a:t>
            </a:r>
            <a:r>
              <a:rPr lang="en-GB" sz="1600" dirty="0">
                <a:latin typeface="Tw Cen MT Condensed" panose="020B0606020104020203" pitchFamily="34" charset="0"/>
              </a:rPr>
              <a:t> </a:t>
            </a:r>
            <a:endParaRPr lang="en-GB" sz="1600" u="sng" dirty="0">
              <a:latin typeface="Tw Cen MT Condensed" panose="020B0606020104020203" pitchFamily="34" charset="0"/>
            </a:endParaRPr>
          </a:p>
        </p:txBody>
      </p:sp>
      <p:sp>
        <p:nvSpPr>
          <p:cNvPr id="66" name="TextBox 69"/>
          <p:cNvSpPr txBox="1">
            <a:spLocks noChangeArrowheads="1"/>
          </p:cNvSpPr>
          <p:nvPr/>
        </p:nvSpPr>
        <p:spPr bwMode="auto">
          <a:xfrm>
            <a:off x="4643313" y="2375200"/>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3. First time Strike!</a:t>
            </a:r>
          </a:p>
          <a:p>
            <a:pPr marL="0" indent="0" eaLnBrk="1" hangingPunct="1">
              <a:spcBef>
                <a:spcPct val="0"/>
              </a:spcBef>
              <a:buNone/>
            </a:pPr>
            <a:r>
              <a:rPr lang="en-GB" sz="1600" dirty="0">
                <a:latin typeface="Tw Cen MT Condensed" panose="020B0606020104020203" pitchFamily="34" charset="0"/>
              </a:rPr>
              <a:t>Ask one child to stand</a:t>
            </a:r>
          </a:p>
          <a:p>
            <a:pPr marL="0" indent="0" eaLnBrk="1" hangingPunct="1">
              <a:spcBef>
                <a:spcPct val="0"/>
              </a:spcBef>
              <a:buNone/>
            </a:pPr>
            <a:r>
              <a:rPr lang="en-GB" sz="1600" dirty="0">
                <a:latin typeface="Tw Cen MT Condensed" panose="020B0606020104020203" pitchFamily="34" charset="0"/>
              </a:rPr>
              <a:t>on the cone for 4 passes,</a:t>
            </a:r>
          </a:p>
          <a:p>
            <a:pPr marL="0" indent="0" eaLnBrk="1" hangingPunct="1">
              <a:spcBef>
                <a:spcPct val="0"/>
              </a:spcBef>
              <a:buNone/>
            </a:pPr>
            <a:r>
              <a:rPr lang="en-GB" sz="1600" dirty="0">
                <a:latin typeface="Tw Cen MT Condensed" panose="020B0606020104020203" pitchFamily="34" charset="0"/>
              </a:rPr>
              <a:t>the other children take turns</a:t>
            </a:r>
          </a:p>
          <a:p>
            <a:pPr marL="0" indent="0" eaLnBrk="1" hangingPunct="1">
              <a:spcBef>
                <a:spcPct val="0"/>
              </a:spcBef>
              <a:buNone/>
            </a:pPr>
            <a:r>
              <a:rPr lang="en-GB" sz="1600" dirty="0">
                <a:latin typeface="Tw Cen MT Condensed" panose="020B0606020104020203" pitchFamily="34" charset="0"/>
              </a:rPr>
              <a:t>in passing to this child,</a:t>
            </a:r>
          </a:p>
          <a:p>
            <a:pPr marL="0" indent="0" eaLnBrk="1" hangingPunct="1">
              <a:spcBef>
                <a:spcPct val="0"/>
              </a:spcBef>
              <a:buNone/>
            </a:pPr>
            <a:r>
              <a:rPr lang="en-GB" sz="1600" dirty="0">
                <a:latin typeface="Tw Cen MT Condensed" panose="020B0606020104020203" pitchFamily="34" charset="0"/>
              </a:rPr>
              <a:t>who passes the ball back for</a:t>
            </a:r>
          </a:p>
          <a:p>
            <a:pPr marL="0" indent="0" eaLnBrk="1" hangingPunct="1">
              <a:spcBef>
                <a:spcPct val="0"/>
              </a:spcBef>
              <a:buNone/>
            </a:pPr>
            <a:r>
              <a:rPr lang="en-GB" sz="1600" dirty="0">
                <a:latin typeface="Tw Cen MT Condensed" panose="020B0606020104020203" pitchFamily="34" charset="0"/>
              </a:rPr>
              <a:t>them to run onto &amp; strike!</a:t>
            </a:r>
          </a:p>
          <a:p>
            <a:pPr eaLnBrk="1" hangingPunct="1">
              <a:spcBef>
                <a:spcPct val="0"/>
              </a:spcBef>
              <a:buFontTx/>
              <a:buNone/>
            </a:pPr>
            <a:endParaRPr lang="en-GB" sz="1600" b="1" i="1" u="sng" dirty="0">
              <a:latin typeface="Tw Cen MT Condensed" pitchFamily="34" charset="0"/>
            </a:endParaRPr>
          </a:p>
          <a:p>
            <a:pPr eaLnBrk="1" hangingPunct="1">
              <a:spcBef>
                <a:spcPct val="0"/>
              </a:spcBef>
              <a:buNone/>
            </a:pPr>
            <a:r>
              <a:rPr lang="en-GB" sz="1600" b="1" i="1" u="sng" dirty="0">
                <a:latin typeface="Tw Cen MT Condensed" pitchFamily="34" charset="0"/>
              </a:rPr>
              <a:t>Need to differentiate? Use weak foot then add a GK!</a:t>
            </a:r>
            <a:endParaRPr lang="en-GB" sz="1600" u="sng" dirty="0">
              <a:latin typeface="Tw Cen MT Condensed" panose="020B0606020104020203" pitchFamily="34" charset="0"/>
            </a:endParaRPr>
          </a:p>
        </p:txBody>
      </p:sp>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7567" y="2635423"/>
            <a:ext cx="772905" cy="151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8224" y="3139479"/>
            <a:ext cx="1080120" cy="36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4804974"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6173126"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7541278"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Multiply 77"/>
          <p:cNvSpPr/>
          <p:nvPr/>
        </p:nvSpPr>
        <p:spPr>
          <a:xfrm>
            <a:off x="4930577" y="5211291"/>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9" name="Multiply 78"/>
          <p:cNvSpPr/>
          <p:nvPr/>
        </p:nvSpPr>
        <p:spPr>
          <a:xfrm>
            <a:off x="4932040" y="5373216"/>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0" name="Multiply 79"/>
          <p:cNvSpPr/>
          <p:nvPr/>
        </p:nvSpPr>
        <p:spPr>
          <a:xfrm>
            <a:off x="4932040" y="5517232"/>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1" name="Multiply 80"/>
          <p:cNvSpPr/>
          <p:nvPr/>
        </p:nvSpPr>
        <p:spPr>
          <a:xfrm>
            <a:off x="5937226" y="5733256"/>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2" name="Multiply 81"/>
          <p:cNvSpPr/>
          <p:nvPr/>
        </p:nvSpPr>
        <p:spPr>
          <a:xfrm>
            <a:off x="5938689" y="5895181"/>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3" name="Multiply 82"/>
          <p:cNvSpPr/>
          <p:nvPr/>
        </p:nvSpPr>
        <p:spPr>
          <a:xfrm>
            <a:off x="5938689" y="6039197"/>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4" name="Multiply 83"/>
          <p:cNvSpPr/>
          <p:nvPr/>
        </p:nvSpPr>
        <p:spPr>
          <a:xfrm>
            <a:off x="6297266" y="5229200"/>
            <a:ext cx="217487" cy="233933"/>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5" name="Multiply 84"/>
          <p:cNvSpPr/>
          <p:nvPr/>
        </p:nvSpPr>
        <p:spPr>
          <a:xfrm>
            <a:off x="6298729" y="5391125"/>
            <a:ext cx="217487" cy="233933"/>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6" name="Multiply 85"/>
          <p:cNvSpPr/>
          <p:nvPr/>
        </p:nvSpPr>
        <p:spPr>
          <a:xfrm>
            <a:off x="6298729" y="5535141"/>
            <a:ext cx="217487" cy="233933"/>
          </a:xfrm>
          <a:prstGeom prst="mathMultiply">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7" name="Multiply 86"/>
          <p:cNvSpPr/>
          <p:nvPr/>
        </p:nvSpPr>
        <p:spPr>
          <a:xfrm>
            <a:off x="7305378" y="573325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8" name="Multiply 87"/>
          <p:cNvSpPr/>
          <p:nvPr/>
        </p:nvSpPr>
        <p:spPr>
          <a:xfrm>
            <a:off x="7306841" y="5895181"/>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9" name="Multiply 88"/>
          <p:cNvSpPr/>
          <p:nvPr/>
        </p:nvSpPr>
        <p:spPr>
          <a:xfrm>
            <a:off x="7306841" y="6039197"/>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0" name="Multiply 89"/>
          <p:cNvSpPr/>
          <p:nvPr/>
        </p:nvSpPr>
        <p:spPr>
          <a:xfrm>
            <a:off x="7665418" y="5229200"/>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1" name="Multiply 90"/>
          <p:cNvSpPr/>
          <p:nvPr/>
        </p:nvSpPr>
        <p:spPr>
          <a:xfrm>
            <a:off x="7666881" y="5391125"/>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2" name="Multiply 91"/>
          <p:cNvSpPr/>
          <p:nvPr/>
        </p:nvSpPr>
        <p:spPr>
          <a:xfrm>
            <a:off x="7666881" y="5535141"/>
            <a:ext cx="217487" cy="233933"/>
          </a:xfrm>
          <a:prstGeom prst="mathMultiply">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3" name="Multiply 92"/>
          <p:cNvSpPr/>
          <p:nvPr/>
        </p:nvSpPr>
        <p:spPr>
          <a:xfrm>
            <a:off x="8676456" y="573325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4" name="Multiply 93"/>
          <p:cNvSpPr/>
          <p:nvPr/>
        </p:nvSpPr>
        <p:spPr>
          <a:xfrm>
            <a:off x="8677919" y="5895181"/>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5" name="Multiply 94"/>
          <p:cNvSpPr/>
          <p:nvPr/>
        </p:nvSpPr>
        <p:spPr>
          <a:xfrm>
            <a:off x="8677919" y="6039197"/>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1" name="AutoShape 6"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Image result for football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57346" y="5562742"/>
            <a:ext cx="341027" cy="34102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Image result for football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51253" y="5565548"/>
            <a:ext cx="341027" cy="341027"/>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Image result for football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00447" y="5589240"/>
            <a:ext cx="341027" cy="34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28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shoot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4- Lesson 6  </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1"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a:spLocks noChangeArrowheads="1"/>
          </p:cNvSpPr>
          <p:nvPr/>
        </p:nvSpPr>
        <p:spPr bwMode="auto">
          <a:xfrm>
            <a:off x="179388" y="2996952"/>
            <a:ext cx="8785225" cy="3785652"/>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 First time strike! (Moving Ball) – </a:t>
            </a:r>
            <a:r>
              <a:rPr lang="en-GB" sz="1500" dirty="0">
                <a:latin typeface="Tw Cen MT Condensed" panose="020B0606020104020203" pitchFamily="34" charset="0"/>
              </a:rPr>
              <a:t>As we all know it is very rare when you get chance to a shot on goal when there is no defenders and the ball is calmly waiting for you to rip the net! This simple exercise starts to progress your children towards more match realistic circumstances. Using the same targets as used in the children’s Shooting practice – introduce a team mate. Ask one child to stand on the cone for 4 passes, the other children take turns in passing to this child, who passes the ball back for them to run onto &amp; strike! </a:t>
            </a:r>
            <a:r>
              <a:rPr lang="en-GB" sz="1500" b="1" i="1" u="sng" dirty="0">
                <a:latin typeface="Tw Cen MT Condensed" panose="020B0606020104020203" pitchFamily="34" charset="0"/>
              </a:rPr>
              <a:t>Need to differentiate? Use weak foot then add a GK!</a:t>
            </a: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3. ‘World Cup Lottery’ – </a:t>
            </a:r>
            <a:r>
              <a:rPr lang="en-GB" sz="1500" dirty="0">
                <a:latin typeface="Tw Cen MT Condensed" panose="020B0606020104020203" pitchFamily="34" charset="0"/>
              </a:rPr>
              <a:t>Welcome to the World Cup Lottery! Set lots of mini-pitches around your playing area. If you can set up 3 pitches, have 6 teams. 4 pitches = 8 teams etc. In each team give each child a number and place a ball in the middle of each pitch. Teams line up at opposite ends of the pitch. When you call out a number (“Number 4!”), Number 4’s run onto the pitch and try and score – the opposite number 4 must try and stop them/score themselves. </a:t>
            </a:r>
            <a:r>
              <a:rPr lang="en-GB" sz="1500" b="1" dirty="0">
                <a:latin typeface="Tw Cen MT Condensed" panose="020B0606020104020203" pitchFamily="34" charset="0"/>
              </a:rPr>
              <a:t>PROGRESS – </a:t>
            </a:r>
            <a:r>
              <a:rPr lang="en-GB" sz="1500" dirty="0">
                <a:latin typeface="Tw Cen MT Condensed" panose="020B0606020104020203" pitchFamily="34" charset="0"/>
              </a:rPr>
              <a:t>Call out two or three numbers at one time. </a:t>
            </a:r>
            <a:r>
              <a:rPr lang="en-GB" sz="1500" b="1" i="1" u="sng" dirty="0">
                <a:latin typeface="Tw Cen MT Condensed" panose="020B0606020104020203" pitchFamily="34" charset="0"/>
              </a:rPr>
              <a:t>Place players of similar ability on pitches where M/A will play against M/A etc.</a:t>
            </a:r>
            <a:r>
              <a:rPr lang="en-GB" sz="1500" dirty="0">
                <a:latin typeface="Tw Cen MT Condensed" panose="020B0606020104020203" pitchFamily="34" charset="0"/>
              </a:rPr>
              <a:t> </a:t>
            </a:r>
          </a:p>
          <a:p>
            <a:pPr>
              <a:defRPr/>
            </a:pP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4. Conditioned Games! – </a:t>
            </a:r>
            <a:r>
              <a:rPr lang="en-GB" sz="1500" dirty="0">
                <a:latin typeface="Tw Cen MT Condensed" panose="020B0606020104020203" pitchFamily="34" charset="0"/>
              </a:rPr>
              <a:t>Split your class into 4 teams (2 teams of your higher ability, 2 teams of your lower ability). Set up 2 pitches and ensure teams play against teams of a higher ability. </a:t>
            </a:r>
            <a:r>
              <a:rPr lang="en-GB" sz="1500" b="1" i="1" u="sng" dirty="0">
                <a:latin typeface="Tw Cen MT Condensed" panose="020B0606020104020203" pitchFamily="34" charset="0"/>
              </a:rPr>
              <a:t>Enforce rules as per progress. </a:t>
            </a:r>
            <a:r>
              <a:rPr lang="en-GB" sz="1500" b="1" i="1" u="sng" dirty="0" err="1">
                <a:latin typeface="Tw Cen MT Condensed" panose="020B0606020104020203" pitchFamily="34" charset="0"/>
              </a:rPr>
              <a:t>I.e</a:t>
            </a:r>
            <a:r>
              <a:rPr lang="en-GB" sz="1500" b="1" i="1" u="sng" dirty="0">
                <a:latin typeface="Tw Cen MT Condensed" panose="020B0606020104020203" pitchFamily="34" charset="0"/>
              </a:rPr>
              <a:t> – ‘Blue’ team are finding the level of challenge easy, ask them to complete 4 passes before they shoot at goal</a:t>
            </a:r>
          </a:p>
        </p:txBody>
      </p:sp>
      <p:sp>
        <p:nvSpPr>
          <p:cNvPr id="17"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laces?)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shoot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19"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1 (</a:t>
            </a:r>
            <a:r>
              <a:rPr lang="en-GB" altLang="en-US" sz="1400" dirty="0">
                <a:latin typeface="Tw Cen MT Condensed" panose="020B0606020104020203" pitchFamily="34" charset="0"/>
                <a:cs typeface="Narkisim" panose="020E0502050101010101" pitchFamily="34" charset="-79"/>
              </a:rPr>
              <a:t>Utilise changes of direction, speed &amp; level during performances/competition to succeed). 2 (Select and utilise appropriate tactics and techniques to cause problems for opponents). 5 (Displays an understanding of fair play, working well with others and leading a small group)</a:t>
            </a:r>
          </a:p>
        </p:txBody>
      </p:sp>
    </p:spTree>
    <p:extLst>
      <p:ext uri="{BB962C8B-B14F-4D97-AF65-F5344CB8AC3E}">
        <p14:creationId xmlns:p14="http://schemas.microsoft.com/office/powerpoint/2010/main" val="438819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4- Lesson 6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Muscle memory </a:t>
            </a:r>
          </a:p>
          <a:p>
            <a:pPr eaLnBrk="1" hangingPunct="1">
              <a:spcBef>
                <a:spcPct val="0"/>
              </a:spcBef>
              <a:buFontTx/>
              <a:buNone/>
            </a:pPr>
            <a:r>
              <a:rPr lang="en-GB" altLang="en-US" sz="1600" dirty="0">
                <a:latin typeface="Tw Cen MT Condensed" pitchFamily="34" charset="0"/>
              </a:rPr>
              <a:t>For children to be able to develop a skill, they must be allowed the opportunity to practice it continuously. Simply queuing for one</a:t>
            </a:r>
          </a:p>
          <a:p>
            <a:pPr eaLnBrk="1" hangingPunct="1">
              <a:spcBef>
                <a:spcPct val="0"/>
              </a:spcBef>
              <a:buFontTx/>
              <a:buNone/>
            </a:pPr>
            <a:r>
              <a:rPr lang="en-GB" altLang="en-US" sz="1600" dirty="0">
                <a:latin typeface="Tw Cen MT Condensed" pitchFamily="34" charset="0"/>
              </a:rPr>
              <a:t>Attempt at something will not allow this to happen. Always allow children to multiple attempts if your activity requires an element of queuing.</a:t>
            </a:r>
          </a:p>
        </p:txBody>
      </p:sp>
      <p:sp>
        <p:nvSpPr>
          <p:cNvPr id="10" name="TextBox 6"/>
          <p:cNvSpPr txBox="1">
            <a:spLocks noChangeArrowheads="1"/>
          </p:cNvSpPr>
          <p:nvPr/>
        </p:nvSpPr>
        <p:spPr bwMode="auto">
          <a:xfrm>
            <a:off x="179388" y="764704"/>
            <a:ext cx="4321175" cy="1551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Shooting</a:t>
            </a:r>
          </a:p>
          <a:p>
            <a:pPr>
              <a:buNone/>
              <a:defRPr/>
            </a:pPr>
            <a:r>
              <a:rPr lang="en-GB" sz="1600" dirty="0">
                <a:latin typeface="Tw Cen MT Condensed" panose="020B0606020104020203" pitchFamily="34" charset="0"/>
              </a:rPr>
              <a:t>Place ball level w/ standing foot</a:t>
            </a:r>
          </a:p>
          <a:p>
            <a:pPr>
              <a:buNone/>
              <a:defRPr/>
            </a:pPr>
            <a:r>
              <a:rPr lang="en-GB" sz="1600" dirty="0">
                <a:latin typeface="Tw Cen MT Condensed" panose="020B0606020104020203" pitchFamily="34" charset="0"/>
              </a:rPr>
              <a:t>Strike through the ball with laces</a:t>
            </a:r>
          </a:p>
          <a:p>
            <a:pPr>
              <a:buNone/>
              <a:defRPr/>
            </a:pPr>
            <a:r>
              <a:rPr lang="en-GB" sz="1600" dirty="0">
                <a:latin typeface="Tw Cen MT Condensed" panose="020B0606020104020203" pitchFamily="34" charset="0"/>
              </a:rPr>
              <a:t>Keep head over the ball</a:t>
            </a:r>
          </a:p>
          <a:p>
            <a:pPr>
              <a:buNone/>
              <a:defRPr/>
            </a:pPr>
            <a:r>
              <a:rPr lang="en-GB" sz="1600" dirty="0">
                <a:latin typeface="Tw Cen MT Condensed" panose="020B0606020104020203" pitchFamily="34" charset="0"/>
              </a:rPr>
              <a:t>(This keeps the flight of the ball low)</a:t>
            </a:r>
            <a:endParaRPr lang="en-GB" altLang="en-US" sz="1600" u="sng" dirty="0">
              <a:latin typeface="Tw Cen MT Condensed" pitchFamily="34" charset="0"/>
            </a:endParaRPr>
          </a:p>
        </p:txBody>
      </p:sp>
      <p:pic>
        <p:nvPicPr>
          <p:cNvPr id="12" name="Picture 2" descr="http://www.soccer-fans-info.com/image-files/soccer-fundamentals-shooting4.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836613"/>
            <a:ext cx="1116764" cy="13963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69"/>
          <p:cNvSpPr txBox="1">
            <a:spLocks noChangeArrowheads="1"/>
          </p:cNvSpPr>
          <p:nvPr/>
        </p:nvSpPr>
        <p:spPr bwMode="auto">
          <a:xfrm>
            <a:off x="179512" y="4725144"/>
            <a:ext cx="878510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Conditioned Games!</a:t>
            </a:r>
          </a:p>
          <a:p>
            <a:pPr eaLnBrk="1" hangingPunct="1">
              <a:spcBef>
                <a:spcPct val="0"/>
              </a:spcBef>
              <a:buFontTx/>
              <a:buNone/>
            </a:pPr>
            <a:endParaRPr lang="en-GB" sz="1600" u="sng" dirty="0">
              <a:latin typeface="Tw Cen MT Condensed" pitchFamily="34" charset="0"/>
            </a:endParaRPr>
          </a:p>
          <a:p>
            <a:pPr marL="0" indent="0" eaLnBrk="1" hangingPunct="1">
              <a:spcBef>
                <a:spcPct val="0"/>
              </a:spcBef>
              <a:buNone/>
            </a:pPr>
            <a:r>
              <a:rPr lang="en-GB" sz="1600" dirty="0">
                <a:latin typeface="Tw Cen MT Condensed" panose="020B0606020104020203" pitchFamily="34" charset="0"/>
              </a:rPr>
              <a:t>Set up 2 pitches and ensure teams play against teams of a higher ability. </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Enforce rules as per progress. </a:t>
            </a:r>
            <a:r>
              <a:rPr lang="en-GB" sz="1600" b="1" i="1" u="sng" dirty="0" err="1">
                <a:latin typeface="Tw Cen MT Condensed" panose="020B0606020104020203" pitchFamily="34" charset="0"/>
              </a:rPr>
              <a:t>I.e</a:t>
            </a:r>
            <a:r>
              <a:rPr lang="en-GB" sz="1600" b="1" i="1" u="sng" dirty="0">
                <a:latin typeface="Tw Cen MT Condensed" panose="020B0606020104020203" pitchFamily="34" charset="0"/>
              </a:rPr>
              <a:t> – ‘Blue’ team are finding</a:t>
            </a:r>
          </a:p>
          <a:p>
            <a:pPr marL="0" indent="0" eaLnBrk="1" hangingPunct="1">
              <a:spcBef>
                <a:spcPct val="0"/>
              </a:spcBef>
              <a:buNone/>
            </a:pPr>
            <a:r>
              <a:rPr lang="en-GB" sz="1600" b="1" i="1" u="sng" dirty="0">
                <a:latin typeface="Tw Cen MT Condensed" panose="020B0606020104020203" pitchFamily="34" charset="0"/>
              </a:rPr>
              <a:t>the level of challenge easy, ask them to complete 4 passes</a:t>
            </a:r>
          </a:p>
          <a:p>
            <a:pPr marL="0" indent="0" eaLnBrk="1" hangingPunct="1">
              <a:spcBef>
                <a:spcPct val="0"/>
              </a:spcBef>
              <a:buNone/>
            </a:pPr>
            <a:r>
              <a:rPr lang="en-GB" sz="1600" b="1" i="1" u="sng" dirty="0">
                <a:latin typeface="Tw Cen MT Condensed" panose="020B0606020104020203" pitchFamily="34" charset="0"/>
              </a:rPr>
              <a:t>before they shoot at goal</a:t>
            </a:r>
          </a:p>
          <a:p>
            <a:pPr eaLnBrk="1" hangingPunct="1">
              <a:spcBef>
                <a:spcPct val="0"/>
              </a:spcBef>
              <a:buFontTx/>
              <a:buNone/>
            </a:pPr>
            <a:endParaRPr lang="en-GB" sz="1600" u="sng" dirty="0">
              <a:latin typeface="Tw Cen MT Condensed" pitchFamily="34" charset="0"/>
            </a:endParaRPr>
          </a:p>
        </p:txBody>
      </p:sp>
      <p:sp>
        <p:nvSpPr>
          <p:cNvPr id="15" name="TextBox 69"/>
          <p:cNvSpPr txBox="1">
            <a:spLocks noChangeArrowheads="1"/>
          </p:cNvSpPr>
          <p:nvPr/>
        </p:nvSpPr>
        <p:spPr bwMode="auto">
          <a:xfrm>
            <a:off x="179512" y="2375200"/>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2. First time Strike!</a:t>
            </a:r>
          </a:p>
          <a:p>
            <a:pPr marL="0" indent="0" eaLnBrk="1" hangingPunct="1">
              <a:spcBef>
                <a:spcPct val="0"/>
              </a:spcBef>
              <a:buNone/>
            </a:pPr>
            <a:r>
              <a:rPr lang="en-GB" sz="1600" dirty="0">
                <a:latin typeface="Tw Cen MT Condensed" panose="020B0606020104020203" pitchFamily="34" charset="0"/>
              </a:rPr>
              <a:t>Ask one child to stand</a:t>
            </a:r>
          </a:p>
          <a:p>
            <a:pPr marL="0" indent="0" eaLnBrk="1" hangingPunct="1">
              <a:spcBef>
                <a:spcPct val="0"/>
              </a:spcBef>
              <a:buNone/>
            </a:pPr>
            <a:r>
              <a:rPr lang="en-GB" sz="1600" dirty="0">
                <a:latin typeface="Tw Cen MT Condensed" panose="020B0606020104020203" pitchFamily="34" charset="0"/>
              </a:rPr>
              <a:t>on the cone for 4 passes,</a:t>
            </a:r>
          </a:p>
          <a:p>
            <a:pPr marL="0" indent="0" eaLnBrk="1" hangingPunct="1">
              <a:spcBef>
                <a:spcPct val="0"/>
              </a:spcBef>
              <a:buNone/>
            </a:pPr>
            <a:r>
              <a:rPr lang="en-GB" sz="1600" dirty="0">
                <a:latin typeface="Tw Cen MT Condensed" panose="020B0606020104020203" pitchFamily="34" charset="0"/>
              </a:rPr>
              <a:t>the other children take turns</a:t>
            </a:r>
          </a:p>
          <a:p>
            <a:pPr marL="0" indent="0" eaLnBrk="1" hangingPunct="1">
              <a:spcBef>
                <a:spcPct val="0"/>
              </a:spcBef>
              <a:buNone/>
            </a:pPr>
            <a:r>
              <a:rPr lang="en-GB" sz="1600" dirty="0">
                <a:latin typeface="Tw Cen MT Condensed" panose="020B0606020104020203" pitchFamily="34" charset="0"/>
              </a:rPr>
              <a:t>in passing to this child,</a:t>
            </a:r>
          </a:p>
          <a:p>
            <a:pPr marL="0" indent="0" eaLnBrk="1" hangingPunct="1">
              <a:spcBef>
                <a:spcPct val="0"/>
              </a:spcBef>
              <a:buNone/>
            </a:pPr>
            <a:r>
              <a:rPr lang="en-GB" sz="1600" dirty="0">
                <a:latin typeface="Tw Cen MT Condensed" panose="020B0606020104020203" pitchFamily="34" charset="0"/>
              </a:rPr>
              <a:t>who passes the ball back for</a:t>
            </a:r>
          </a:p>
          <a:p>
            <a:pPr marL="0" indent="0" eaLnBrk="1" hangingPunct="1">
              <a:spcBef>
                <a:spcPct val="0"/>
              </a:spcBef>
              <a:buNone/>
            </a:pPr>
            <a:r>
              <a:rPr lang="en-GB" sz="1600" dirty="0">
                <a:latin typeface="Tw Cen MT Condensed" panose="020B0606020104020203" pitchFamily="34" charset="0"/>
              </a:rPr>
              <a:t>them to run onto &amp; strike!</a:t>
            </a:r>
          </a:p>
          <a:p>
            <a:pPr eaLnBrk="1" hangingPunct="1">
              <a:spcBef>
                <a:spcPct val="0"/>
              </a:spcBef>
              <a:buFontTx/>
              <a:buNone/>
            </a:pPr>
            <a:endParaRPr lang="en-GB" sz="1600" b="1" i="1" u="sng" dirty="0">
              <a:latin typeface="Tw Cen MT Condensed" pitchFamily="34" charset="0"/>
            </a:endParaRPr>
          </a:p>
          <a:p>
            <a:pPr eaLnBrk="1" hangingPunct="1">
              <a:spcBef>
                <a:spcPct val="0"/>
              </a:spcBef>
              <a:buNone/>
            </a:pPr>
            <a:r>
              <a:rPr lang="en-GB" sz="1600" b="1" i="1" u="sng" dirty="0">
                <a:latin typeface="Tw Cen MT Condensed" pitchFamily="34" charset="0"/>
              </a:rPr>
              <a:t>Need to differentiate? Use weak foot then add a GK!</a:t>
            </a:r>
            <a:endParaRPr lang="en-GB" sz="1600" u="sng" dirty="0">
              <a:latin typeface="Tw Cen MT Condensed" panose="020B0606020104020203" pitchFamily="34" charset="0"/>
            </a:endParaRPr>
          </a:p>
        </p:txBody>
      </p:sp>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3766" y="2635423"/>
            <a:ext cx="772905" cy="151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4423" y="3139479"/>
            <a:ext cx="1080120" cy="36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AutoShape 8"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TextBox 69"/>
          <p:cNvSpPr txBox="1">
            <a:spLocks noChangeArrowheads="1"/>
          </p:cNvSpPr>
          <p:nvPr/>
        </p:nvSpPr>
        <p:spPr bwMode="auto">
          <a:xfrm>
            <a:off x="4653087" y="2387543"/>
            <a:ext cx="4321175"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1600" u="sng" dirty="0">
                <a:latin typeface="Tw Cen MT Condensed" pitchFamily="34" charset="0"/>
              </a:rPr>
              <a:t>3. World Cup Lottery!</a:t>
            </a:r>
          </a:p>
          <a:p>
            <a:pPr marL="0" indent="0" eaLnBrk="1" hangingPunct="1">
              <a:spcBef>
                <a:spcPct val="0"/>
              </a:spcBef>
              <a:buNone/>
            </a:pPr>
            <a:r>
              <a:rPr lang="en-GB" sz="1600" dirty="0">
                <a:latin typeface="Tw Cen MT Condensed" panose="020B0606020104020203" pitchFamily="34" charset="0"/>
              </a:rPr>
              <a:t>Teams line up at opposite ends of the pitch. When you call out a number (“Number 4!”), Number 4’s run onto the pitch and try and score – the opposite number 4 must try and stop them/score themselves.  </a:t>
            </a:r>
            <a:r>
              <a:rPr lang="en-GB" sz="1600" b="1" dirty="0">
                <a:latin typeface="Tw Cen MT Condensed" panose="020B0606020104020203" pitchFamily="34" charset="0"/>
              </a:rPr>
              <a:t>PROGRESS – </a:t>
            </a:r>
            <a:r>
              <a:rPr lang="en-GB" sz="1600" dirty="0">
                <a:latin typeface="Tw Cen MT Condensed" panose="020B0606020104020203" pitchFamily="34" charset="0"/>
              </a:rPr>
              <a:t>Call out two or three numbers at one time. </a:t>
            </a:r>
          </a:p>
          <a:p>
            <a:pPr marL="0" indent="0" eaLnBrk="1" hangingPunct="1">
              <a:spcBef>
                <a:spcPct val="0"/>
              </a:spcBef>
              <a:buNone/>
            </a:pPr>
            <a:endParaRPr lang="en-GB" sz="1600" b="1" i="1" u="sng" dirty="0">
              <a:latin typeface="Tw Cen MT Condensed" panose="020B0606020104020203" pitchFamily="34" charset="0"/>
            </a:endParaRPr>
          </a:p>
          <a:p>
            <a:pPr eaLnBrk="1" hangingPunct="1">
              <a:spcBef>
                <a:spcPct val="0"/>
              </a:spcBef>
              <a:buFontTx/>
              <a:buNone/>
            </a:pPr>
            <a:endParaRPr lang="en-GB" sz="1600" u="sng" dirty="0">
              <a:latin typeface="Tw Cen MT Condensed" panose="020B0606020104020203" pitchFamily="34" charset="0"/>
            </a:endParaRPr>
          </a:p>
          <a:p>
            <a:pPr eaLnBrk="1" hangingPunct="1">
              <a:spcBef>
                <a:spcPct val="0"/>
              </a:spcBef>
              <a:buFontTx/>
              <a:buNone/>
            </a:pPr>
            <a:endParaRPr lang="en-GB" sz="1600" u="sng" dirty="0">
              <a:latin typeface="Tw Cen MT Condensed" panose="020B0606020104020203" pitchFamily="34" charset="0"/>
            </a:endParaRPr>
          </a:p>
        </p:txBody>
      </p:sp>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8144" y="3789040"/>
            <a:ext cx="2069048" cy="76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5125502" y="5350654"/>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6749190" y="5284259"/>
            <a:ext cx="1445772" cy="90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575" t="48705" r="57243" b="29446"/>
          <a:stretch/>
        </p:blipFill>
        <p:spPr bwMode="auto">
          <a:xfrm>
            <a:off x="5584077" y="4868276"/>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575" t="48705" r="57243" b="29446"/>
          <a:stretch/>
        </p:blipFill>
        <p:spPr bwMode="auto">
          <a:xfrm>
            <a:off x="7172218" y="4848866"/>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575" t="48705" r="57243" b="29446"/>
          <a:stretch/>
        </p:blipFill>
        <p:spPr bwMode="auto">
          <a:xfrm rot="10800000">
            <a:off x="7188009" y="6380444"/>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575" t="48705" r="57243" b="29446"/>
          <a:stretch/>
        </p:blipFill>
        <p:spPr bwMode="auto">
          <a:xfrm rot="10800000">
            <a:off x="5564321" y="6381329"/>
            <a:ext cx="568134" cy="28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Multiply 51"/>
          <p:cNvSpPr/>
          <p:nvPr/>
        </p:nvSpPr>
        <p:spPr>
          <a:xfrm>
            <a:off x="5436096" y="614739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3" name="Multiply 52"/>
          <p:cNvSpPr/>
          <p:nvPr/>
        </p:nvSpPr>
        <p:spPr>
          <a:xfrm>
            <a:off x="5866681" y="5877272"/>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4" name="Multiply 53"/>
          <p:cNvSpPr/>
          <p:nvPr/>
        </p:nvSpPr>
        <p:spPr>
          <a:xfrm>
            <a:off x="5588496" y="5301208"/>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5" name="Multiply 54"/>
          <p:cNvSpPr/>
          <p:nvPr/>
        </p:nvSpPr>
        <p:spPr>
          <a:xfrm>
            <a:off x="5796136" y="5067275"/>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6" name="Multiply 55"/>
          <p:cNvSpPr/>
          <p:nvPr/>
        </p:nvSpPr>
        <p:spPr>
          <a:xfrm>
            <a:off x="5796136" y="6219403"/>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7" name="Multiply 56"/>
          <p:cNvSpPr/>
          <p:nvPr/>
        </p:nvSpPr>
        <p:spPr>
          <a:xfrm>
            <a:off x="6082705" y="5949280"/>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8" name="Multiply 57"/>
          <p:cNvSpPr/>
          <p:nvPr/>
        </p:nvSpPr>
        <p:spPr>
          <a:xfrm>
            <a:off x="5652120" y="5877272"/>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9" name="Multiply 58"/>
          <p:cNvSpPr/>
          <p:nvPr/>
        </p:nvSpPr>
        <p:spPr>
          <a:xfrm>
            <a:off x="5948536" y="5229200"/>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0" name="Multiply 59"/>
          <p:cNvSpPr/>
          <p:nvPr/>
        </p:nvSpPr>
        <p:spPr>
          <a:xfrm>
            <a:off x="5434633" y="5427315"/>
            <a:ext cx="217487" cy="233933"/>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1" name="Multiply 60"/>
          <p:cNvSpPr/>
          <p:nvPr/>
        </p:nvSpPr>
        <p:spPr>
          <a:xfrm>
            <a:off x="7380312" y="623731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2" name="Multiply 61"/>
          <p:cNvSpPr/>
          <p:nvPr/>
        </p:nvSpPr>
        <p:spPr>
          <a:xfrm>
            <a:off x="7532712" y="5877272"/>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3" name="Multiply 62"/>
          <p:cNvSpPr/>
          <p:nvPr/>
        </p:nvSpPr>
        <p:spPr>
          <a:xfrm>
            <a:off x="7164288" y="573325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4" name="Multiply 63"/>
          <p:cNvSpPr/>
          <p:nvPr/>
        </p:nvSpPr>
        <p:spPr>
          <a:xfrm>
            <a:off x="7594873" y="5589240"/>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5" name="Multiply 64"/>
          <p:cNvSpPr/>
          <p:nvPr/>
        </p:nvSpPr>
        <p:spPr>
          <a:xfrm>
            <a:off x="7308304" y="5013176"/>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6" name="Multiply 65"/>
          <p:cNvSpPr/>
          <p:nvPr/>
        </p:nvSpPr>
        <p:spPr>
          <a:xfrm>
            <a:off x="7164288" y="5427315"/>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7" name="Multiply 66"/>
          <p:cNvSpPr/>
          <p:nvPr/>
        </p:nvSpPr>
        <p:spPr>
          <a:xfrm>
            <a:off x="7020272" y="5931371"/>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8" name="Multiply 67"/>
          <p:cNvSpPr/>
          <p:nvPr/>
        </p:nvSpPr>
        <p:spPr>
          <a:xfrm>
            <a:off x="7380312" y="6003379"/>
            <a:ext cx="217487" cy="233933"/>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Tree>
    <p:extLst>
      <p:ext uri="{BB962C8B-B14F-4D97-AF65-F5344CB8AC3E}">
        <p14:creationId xmlns:p14="http://schemas.microsoft.com/office/powerpoint/2010/main" val="2129762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4- Lesson 1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Dribbling</a:t>
            </a:r>
          </a:p>
          <a:p>
            <a:pPr eaLnBrk="1" hangingPunct="1">
              <a:spcBef>
                <a:spcPct val="0"/>
              </a:spcBef>
              <a:buFontTx/>
              <a:buNone/>
            </a:pPr>
            <a:r>
              <a:rPr lang="en-GB" altLang="en-US" sz="1600" dirty="0">
                <a:latin typeface="Tw Cen MT Condensed" pitchFamily="34" charset="0"/>
              </a:rPr>
              <a:t>Encourage children to:</a:t>
            </a:r>
          </a:p>
          <a:p>
            <a:pPr eaLnBrk="1" hangingPunct="1">
              <a:spcBef>
                <a:spcPct val="0"/>
              </a:spcBef>
              <a:buFontTx/>
              <a:buNone/>
            </a:pPr>
            <a:r>
              <a:rPr lang="en-GB" altLang="en-US" sz="1600" dirty="0">
                <a:latin typeface="Tw Cen MT Condensed" pitchFamily="34" charset="0"/>
              </a:rPr>
              <a:t>Keep the ball in front of them,</a:t>
            </a:r>
          </a:p>
          <a:p>
            <a:pPr eaLnBrk="1" hangingPunct="1">
              <a:spcBef>
                <a:spcPct val="0"/>
              </a:spcBef>
              <a:buFontTx/>
              <a:buNone/>
            </a:pPr>
            <a:r>
              <a:rPr lang="en-GB" altLang="en-US" sz="1600" dirty="0">
                <a:latin typeface="Tw Cen MT Condensed" pitchFamily="34" charset="0"/>
              </a:rPr>
              <a:t>use the part of the foot just</a:t>
            </a:r>
          </a:p>
          <a:p>
            <a:pPr eaLnBrk="1" hangingPunct="1">
              <a:spcBef>
                <a:spcPct val="0"/>
              </a:spcBef>
              <a:buFontTx/>
              <a:buNone/>
            </a:pPr>
            <a:r>
              <a:rPr lang="en-GB" altLang="en-US" sz="1600" dirty="0">
                <a:latin typeface="Tw Cen MT Condensed" pitchFamily="34" charset="0"/>
              </a:rPr>
              <a:t>to the outside of the laces,</a:t>
            </a:r>
          </a:p>
          <a:p>
            <a:pPr eaLnBrk="1" hangingPunct="1">
              <a:spcBef>
                <a:spcPct val="0"/>
              </a:spcBef>
              <a:buFontTx/>
              <a:buNone/>
            </a:pPr>
            <a:r>
              <a:rPr lang="en-GB" altLang="en-US" sz="1600" dirty="0">
                <a:latin typeface="Tw Cen MT Condensed" pitchFamily="34" charset="0"/>
              </a:rPr>
              <a:t>Lots of light touches.</a:t>
            </a:r>
          </a:p>
        </p:txBody>
      </p:sp>
      <p:pic>
        <p:nvPicPr>
          <p:cNvPr id="2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9229" t="30780" r="65278" b="50000"/>
          <a:stretch/>
        </p:blipFill>
        <p:spPr bwMode="auto">
          <a:xfrm>
            <a:off x="2194260" y="796277"/>
            <a:ext cx="2161716" cy="1508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69"/>
          <p:cNvSpPr txBox="1">
            <a:spLocks noChangeArrowheads="1"/>
          </p:cNvSpPr>
          <p:nvPr/>
        </p:nvSpPr>
        <p:spPr bwMode="auto">
          <a:xfrm>
            <a:off x="179512" y="2348880"/>
            <a:ext cx="8785101" cy="25545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 &amp; 3. Traffic Lights</a:t>
            </a: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r>
              <a:rPr lang="en-GB" altLang="en-US" sz="1600" dirty="0">
                <a:latin typeface="Tw Cen MT Condensed" pitchFamily="34" charset="0"/>
              </a:rPr>
              <a:t>“Green”</a:t>
            </a:r>
          </a:p>
          <a:p>
            <a:pPr eaLnBrk="1" hangingPunct="1">
              <a:spcBef>
                <a:spcPct val="0"/>
              </a:spcBef>
              <a:buFontTx/>
              <a:buNone/>
            </a:pP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“Amber”</a:t>
            </a:r>
          </a:p>
          <a:p>
            <a:pPr eaLnBrk="1" hangingPunct="1">
              <a:spcBef>
                <a:spcPct val="0"/>
              </a:spcBef>
              <a:buFontTx/>
              <a:buNone/>
            </a:pPr>
            <a:endParaRPr lang="en-GB" altLang="en-US" sz="1600" dirty="0">
              <a:latin typeface="Tw Cen MT Condensed" pitchFamily="34" charset="0"/>
            </a:endParaRPr>
          </a:p>
          <a:p>
            <a:pPr eaLnBrk="1" hangingPunct="1">
              <a:spcBef>
                <a:spcPct val="0"/>
              </a:spcBef>
              <a:buFontTx/>
              <a:buNone/>
            </a:pPr>
            <a:r>
              <a:rPr lang="en-GB" altLang="en-US" sz="1600" dirty="0">
                <a:latin typeface="Tw Cen MT Condensed" pitchFamily="34" charset="0"/>
              </a:rPr>
              <a:t>“Red”</a:t>
            </a:r>
          </a:p>
          <a:p>
            <a:pPr eaLnBrk="1" hangingPunct="1">
              <a:spcBef>
                <a:spcPct val="0"/>
              </a:spcBef>
              <a:buFontTx/>
              <a:buNone/>
            </a:pPr>
            <a:endParaRPr lang="en-GB" altLang="en-US" sz="1600" dirty="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endParaRPr lang="en-GB" altLang="en-US" sz="1600" u="sng" dirty="0">
              <a:latin typeface="Tw Cen MT Condensed" pitchFamily="34" charset="0"/>
            </a:endParaRPr>
          </a:p>
        </p:txBody>
      </p:sp>
      <p:sp>
        <p:nvSpPr>
          <p:cNvPr id="38" name="Oval 37"/>
          <p:cNvSpPr/>
          <p:nvPr/>
        </p:nvSpPr>
        <p:spPr>
          <a:xfrm>
            <a:off x="899592" y="2780928"/>
            <a:ext cx="360040" cy="36004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899592" y="3284984"/>
            <a:ext cx="360040" cy="3600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899592" y="3789040"/>
            <a:ext cx="360040" cy="3600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ame 40"/>
          <p:cNvSpPr/>
          <p:nvPr/>
        </p:nvSpPr>
        <p:spPr>
          <a:xfrm>
            <a:off x="2339752" y="2708920"/>
            <a:ext cx="2308269" cy="1512168"/>
          </a:xfrm>
          <a:prstGeom prst="frame">
            <a:avLst>
              <a:gd name="adj1" fmla="val 4581"/>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Multiply 41"/>
          <p:cNvSpPr/>
          <p:nvPr/>
        </p:nvSpPr>
        <p:spPr>
          <a:xfrm>
            <a:off x="2482305" y="28529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3" name="Multiply 42"/>
          <p:cNvSpPr/>
          <p:nvPr/>
        </p:nvSpPr>
        <p:spPr>
          <a:xfrm>
            <a:off x="3922465" y="30053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4" name="Multiply 43"/>
          <p:cNvSpPr/>
          <p:nvPr/>
        </p:nvSpPr>
        <p:spPr>
          <a:xfrm>
            <a:off x="2842345" y="3843139"/>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5" name="Multiply 44"/>
          <p:cNvSpPr/>
          <p:nvPr/>
        </p:nvSpPr>
        <p:spPr>
          <a:xfrm>
            <a:off x="4354513" y="3771131"/>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6" name="Multiply 45"/>
          <p:cNvSpPr/>
          <p:nvPr/>
        </p:nvSpPr>
        <p:spPr>
          <a:xfrm>
            <a:off x="3274393" y="2780928"/>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7" name="Multiply 46"/>
          <p:cNvSpPr/>
          <p:nvPr/>
        </p:nvSpPr>
        <p:spPr>
          <a:xfrm>
            <a:off x="3130377" y="3284984"/>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8" name="Multiply 47"/>
          <p:cNvSpPr/>
          <p:nvPr/>
        </p:nvSpPr>
        <p:spPr>
          <a:xfrm>
            <a:off x="2483768" y="3501008"/>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49" name="Straight Arrow Connector 48"/>
          <p:cNvCxnSpPr/>
          <p:nvPr/>
        </p:nvCxnSpPr>
        <p:spPr>
          <a:xfrm flipV="1">
            <a:off x="3059094" y="3861048"/>
            <a:ext cx="434792" cy="116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4356038" y="3284984"/>
            <a:ext cx="69202" cy="4320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347864" y="3401952"/>
            <a:ext cx="362784" cy="3150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923866" y="3284984"/>
            <a:ext cx="72071" cy="693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489136" y="2852936"/>
            <a:ext cx="542072" cy="44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699792" y="2969904"/>
            <a:ext cx="290776" cy="2693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2627784" y="3239269"/>
            <a:ext cx="0" cy="2346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Frame 55"/>
          <p:cNvSpPr/>
          <p:nvPr/>
        </p:nvSpPr>
        <p:spPr>
          <a:xfrm>
            <a:off x="5868144" y="2708920"/>
            <a:ext cx="2308269" cy="1512168"/>
          </a:xfrm>
          <a:prstGeom prst="frame">
            <a:avLst>
              <a:gd name="adj1" fmla="val 4581"/>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Multiply 56"/>
          <p:cNvSpPr/>
          <p:nvPr/>
        </p:nvSpPr>
        <p:spPr>
          <a:xfrm>
            <a:off x="6010697" y="28529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8" name="Multiply 57"/>
          <p:cNvSpPr/>
          <p:nvPr/>
        </p:nvSpPr>
        <p:spPr>
          <a:xfrm>
            <a:off x="7450857" y="300533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9" name="Multiply 58"/>
          <p:cNvSpPr/>
          <p:nvPr/>
        </p:nvSpPr>
        <p:spPr>
          <a:xfrm>
            <a:off x="6370737" y="3843139"/>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0" name="Multiply 59"/>
          <p:cNvSpPr/>
          <p:nvPr/>
        </p:nvSpPr>
        <p:spPr>
          <a:xfrm>
            <a:off x="7882905" y="3771131"/>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1" name="Multiply 60"/>
          <p:cNvSpPr/>
          <p:nvPr/>
        </p:nvSpPr>
        <p:spPr>
          <a:xfrm>
            <a:off x="6658769" y="3284984"/>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62" name="Straight Arrow Connector 61"/>
          <p:cNvCxnSpPr/>
          <p:nvPr/>
        </p:nvCxnSpPr>
        <p:spPr>
          <a:xfrm flipV="1">
            <a:off x="6587486" y="3861048"/>
            <a:ext cx="434792" cy="116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7884430" y="3284984"/>
            <a:ext cx="69202" cy="4320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876256" y="3401952"/>
            <a:ext cx="362784" cy="3150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7452258" y="3284984"/>
            <a:ext cx="72071" cy="6930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228184" y="2969904"/>
            <a:ext cx="290776" cy="2693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Multiply 66"/>
          <p:cNvSpPr/>
          <p:nvPr/>
        </p:nvSpPr>
        <p:spPr>
          <a:xfrm>
            <a:off x="5578649" y="3212976"/>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8" name="Multiply 67"/>
          <p:cNvSpPr/>
          <p:nvPr/>
        </p:nvSpPr>
        <p:spPr>
          <a:xfrm>
            <a:off x="8242945" y="3915147"/>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69" name="Straight Arrow Connector 68"/>
          <p:cNvCxnSpPr/>
          <p:nvPr/>
        </p:nvCxnSpPr>
        <p:spPr>
          <a:xfrm>
            <a:off x="5687392" y="3465004"/>
            <a:ext cx="0" cy="5400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8351688" y="3284984"/>
            <a:ext cx="0"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123728" y="4284385"/>
            <a:ext cx="6268708" cy="584775"/>
          </a:xfrm>
          <a:prstGeom prst="rect">
            <a:avLst/>
          </a:prstGeom>
        </p:spPr>
        <p:txBody>
          <a:bodyPr wrap="square">
            <a:spAutoFit/>
          </a:bodyPr>
          <a:lstStyle/>
          <a:p>
            <a:pPr algn="ctr">
              <a:defRPr/>
            </a:pPr>
            <a:r>
              <a:rPr lang="en-GB" sz="1600" dirty="0">
                <a:latin typeface="Tw Cen MT Condensed" panose="020B0606020104020203" pitchFamily="34" charset="0"/>
              </a:rPr>
              <a:t>The children that are the slowest to stop are out! They then have to dribble around the area whilst others play. </a:t>
            </a:r>
            <a:r>
              <a:rPr lang="en-GB" sz="1600" b="1" i="1" u="sng" dirty="0">
                <a:latin typeface="Tw Cen MT Condensed" panose="020B0606020104020203" pitchFamily="34" charset="0"/>
              </a:rPr>
              <a:t>Be a little more lenient with L/A  </a:t>
            </a:r>
            <a:r>
              <a:rPr lang="en-GB" sz="1600" dirty="0">
                <a:latin typeface="Tw Cen MT Condensed" panose="020B0606020104020203" pitchFamily="34" charset="0"/>
              </a:rPr>
              <a:t>  </a:t>
            </a:r>
            <a:endParaRPr lang="en-GB" sz="1600" u="sng" dirty="0">
              <a:latin typeface="Tw Cen MT Condensed" panose="020B0606020104020203" pitchFamily="34" charset="0"/>
            </a:endParaRPr>
          </a:p>
        </p:txBody>
      </p:sp>
      <p:sp>
        <p:nvSpPr>
          <p:cNvPr id="105" name="TextBox 69"/>
          <p:cNvSpPr txBox="1">
            <a:spLocks noChangeArrowheads="1"/>
          </p:cNvSpPr>
          <p:nvPr/>
        </p:nvSpPr>
        <p:spPr bwMode="auto">
          <a:xfrm>
            <a:off x="179512" y="4941168"/>
            <a:ext cx="8785101"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Battleships!</a:t>
            </a: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r>
              <a:rPr lang="en-GB" altLang="en-US" sz="1600" dirty="0">
                <a:latin typeface="Tw Cen MT Condensed" pitchFamily="34" charset="0"/>
              </a:rPr>
              <a:t>The first child to sink all</a:t>
            </a:r>
          </a:p>
          <a:p>
            <a:pPr eaLnBrk="1" hangingPunct="1">
              <a:spcBef>
                <a:spcPct val="0"/>
              </a:spcBef>
              <a:buFontTx/>
              <a:buNone/>
            </a:pPr>
            <a:r>
              <a:rPr lang="en-GB" altLang="en-US" sz="1600" dirty="0">
                <a:latin typeface="Tw Cen MT Condensed" pitchFamily="34" charset="0"/>
              </a:rPr>
              <a:t>4 ships wins!</a:t>
            </a:r>
          </a:p>
          <a:p>
            <a:pPr eaLnBrk="1" hangingPunct="1">
              <a:spcBef>
                <a:spcPct val="0"/>
              </a:spcBef>
              <a:buFontTx/>
              <a:buNone/>
            </a:pPr>
            <a:r>
              <a:rPr lang="en-GB" altLang="en-US" sz="1600" dirty="0">
                <a:latin typeface="Tw Cen MT Condensed" pitchFamily="34" charset="0"/>
              </a:rPr>
              <a:t>To sink a ship a child needs to pass a ball at a cone successfully.</a:t>
            </a:r>
          </a:p>
          <a:p>
            <a:pPr eaLnBrk="1" hangingPunct="1">
              <a:spcBef>
                <a:spcPct val="0"/>
              </a:spcBef>
              <a:buFontTx/>
              <a:buNone/>
            </a:pPr>
            <a:endParaRPr lang="en-GB" altLang="en-US" sz="1600" b="1" i="1" u="sng" dirty="0">
              <a:latin typeface="Tw Cen MT Condensed" pitchFamily="34" charset="0"/>
            </a:endParaRPr>
          </a:p>
          <a:p>
            <a:pPr eaLnBrk="1" hangingPunct="1">
              <a:spcBef>
                <a:spcPct val="0"/>
              </a:spcBef>
              <a:buFontTx/>
              <a:buNone/>
            </a:pPr>
            <a:r>
              <a:rPr lang="en-GB" altLang="en-US" sz="1600" b="1" i="1" u="sng" dirty="0">
                <a:latin typeface="Tw Cen MT Condensed" pitchFamily="34" charset="0"/>
              </a:rPr>
              <a:t>M/A to take aim from further away, L/A to move closer</a:t>
            </a:r>
          </a:p>
        </p:txBody>
      </p:sp>
      <p:sp>
        <p:nvSpPr>
          <p:cNvPr id="108" name="Oval 107"/>
          <p:cNvSpPr/>
          <p:nvPr/>
        </p:nvSpPr>
        <p:spPr>
          <a:xfrm>
            <a:off x="7127190" y="6411525"/>
            <a:ext cx="216024"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3" name="Picture 2" descr="Image result for football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1280" y="6187268"/>
            <a:ext cx="303736" cy="291587"/>
          </a:xfrm>
          <a:prstGeom prst="rect">
            <a:avLst/>
          </a:prstGeom>
          <a:noFill/>
          <a:extLst>
            <a:ext uri="{909E8E84-426E-40DD-AFC4-6F175D3DCCD1}">
              <a14:hiddenFill xmlns:a14="http://schemas.microsoft.com/office/drawing/2010/main">
                <a:solidFill>
                  <a:srgbClr val="FFFFFF"/>
                </a:solidFill>
              </a14:hiddenFill>
            </a:ext>
          </a:extLst>
        </p:spPr>
      </p:pic>
      <p:sp>
        <p:nvSpPr>
          <p:cNvPr id="114" name="Isosceles Triangle 113"/>
          <p:cNvSpPr/>
          <p:nvPr/>
        </p:nvSpPr>
        <p:spPr>
          <a:xfrm>
            <a:off x="6228184" y="5157192"/>
            <a:ext cx="250934" cy="28803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Isosceles Triangle 114"/>
          <p:cNvSpPr/>
          <p:nvPr/>
        </p:nvSpPr>
        <p:spPr>
          <a:xfrm>
            <a:off x="6839158" y="5157192"/>
            <a:ext cx="250934" cy="288032"/>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Isosceles Triangle 115"/>
          <p:cNvSpPr/>
          <p:nvPr/>
        </p:nvSpPr>
        <p:spPr>
          <a:xfrm>
            <a:off x="7487230" y="5157192"/>
            <a:ext cx="250934" cy="28803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Isosceles Triangle 116"/>
          <p:cNvSpPr/>
          <p:nvPr/>
        </p:nvSpPr>
        <p:spPr>
          <a:xfrm>
            <a:off x="8100392" y="5157192"/>
            <a:ext cx="250934" cy="28803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8"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097" t="46393" r="59247" b="29620"/>
          <a:stretch/>
        </p:blipFill>
        <p:spPr bwMode="auto">
          <a:xfrm>
            <a:off x="7812613" y="6041077"/>
            <a:ext cx="682476" cy="6282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9" name="Multiply 118"/>
          <p:cNvSpPr/>
          <p:nvPr/>
        </p:nvSpPr>
        <p:spPr>
          <a:xfrm>
            <a:off x="6964625" y="647885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0" name="Multiply 119"/>
          <p:cNvSpPr/>
          <p:nvPr/>
        </p:nvSpPr>
        <p:spPr>
          <a:xfrm>
            <a:off x="5580112" y="6453336"/>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1" name="TextBox 6"/>
          <p:cNvSpPr txBox="1">
            <a:spLocks noChangeArrowheads="1"/>
          </p:cNvSpPr>
          <p:nvPr/>
        </p:nvSpPr>
        <p:spPr bwMode="auto">
          <a:xfrm>
            <a:off x="4643313"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Passing</a:t>
            </a:r>
          </a:p>
          <a:p>
            <a:pPr eaLnBrk="1" hangingPunct="1">
              <a:spcBef>
                <a:spcPct val="0"/>
              </a:spcBef>
              <a:buFontTx/>
              <a:buNone/>
            </a:pPr>
            <a:r>
              <a:rPr lang="en-GB" altLang="en-US" sz="1600" dirty="0">
                <a:latin typeface="Tw Cen MT Condensed" pitchFamily="34" charset="0"/>
              </a:rPr>
              <a:t>Encourage children to:</a:t>
            </a:r>
          </a:p>
          <a:p>
            <a:pPr eaLnBrk="1" hangingPunct="1">
              <a:spcBef>
                <a:spcPct val="0"/>
              </a:spcBef>
              <a:buFontTx/>
              <a:buNone/>
            </a:pPr>
            <a:r>
              <a:rPr lang="en-GB" altLang="en-US" sz="1600" dirty="0">
                <a:latin typeface="Tw Cen MT Condensed" pitchFamily="34" charset="0"/>
              </a:rPr>
              <a:t>Use the instep of the foot</a:t>
            </a:r>
          </a:p>
          <a:p>
            <a:pPr eaLnBrk="1" hangingPunct="1">
              <a:spcBef>
                <a:spcPct val="0"/>
              </a:spcBef>
              <a:buFontTx/>
              <a:buNone/>
            </a:pPr>
            <a:r>
              <a:rPr lang="en-GB" altLang="en-US" sz="1600" dirty="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toes or laces will often mean too</a:t>
            </a:r>
          </a:p>
          <a:p>
            <a:pPr eaLnBrk="1" hangingPunct="1">
              <a:spcBef>
                <a:spcPct val="0"/>
              </a:spcBef>
              <a:buFontTx/>
              <a:buNone/>
            </a:pPr>
            <a:r>
              <a:rPr lang="en-GB" altLang="en-US" sz="1600" dirty="0">
                <a:latin typeface="Tw Cen MT Condensed" pitchFamily="34" charset="0"/>
              </a:rPr>
              <a:t>fast and not enough control of direction!</a:t>
            </a:r>
          </a:p>
        </p:txBody>
      </p:sp>
      <p:pic>
        <p:nvPicPr>
          <p:cNvPr id="12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5354" t="58860" r="69531" b="18650"/>
          <a:stretch/>
        </p:blipFill>
        <p:spPr bwMode="auto">
          <a:xfrm>
            <a:off x="7235725"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9926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pass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instep?)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pass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6"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4- Lesson 2  </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10"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1"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3"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5"/>
          <p:cNvSpPr>
            <a:spLocks noChangeArrowheads="1"/>
          </p:cNvSpPr>
          <p:nvPr/>
        </p:nvSpPr>
        <p:spPr bwMode="auto">
          <a:xfrm>
            <a:off x="179388" y="3042533"/>
            <a:ext cx="8785225" cy="3554819"/>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p>
          <a:p>
            <a:pPr>
              <a:defRPr/>
            </a:pPr>
            <a:r>
              <a:rPr lang="en-GB" sz="1500" u="sng" dirty="0">
                <a:latin typeface="Tw Cen MT Condensed" panose="020B0606020104020203" pitchFamily="34" charset="0"/>
              </a:rPr>
              <a:t>2. The Gauntlet – </a:t>
            </a:r>
            <a:r>
              <a:rPr lang="en-GB" sz="1500" dirty="0">
                <a:latin typeface="Tw Cen MT Condensed" panose="020B0606020104020203" pitchFamily="34" charset="0"/>
              </a:rPr>
              <a:t>Split your class into groups of 4. They are about to enter the gauntlet! For the gauntlet set out some wide channels for each group. The objective of the gauntlet is to dribble your ball from the starting point out of the gauntlet to the safe zone. If you need to start with no defenders, the children each have a ball and simply stop when they get to the safe zone. Once the children understand this, add one defender! 3 v 1, the children need to dribble out of the gauntlet to the safe zone!.</a:t>
            </a:r>
          </a:p>
          <a:p>
            <a:pPr>
              <a:defRPr/>
            </a:pPr>
            <a:r>
              <a:rPr lang="en-GB" sz="1500" b="1" i="1" u="sng" dirty="0">
                <a:latin typeface="Tw Cen MT Condensed" panose="020B0606020104020203" pitchFamily="34" charset="0"/>
              </a:rPr>
              <a:t>Match children on ability. M/A pupils to work against each other in a smaller space. L/A pupils to work in a larger space to enable them to succeed. As children progress either decrease space or decrease the amount of children dribbling at once (</a:t>
            </a:r>
            <a:r>
              <a:rPr lang="en-GB" sz="1500" b="1" i="1" u="sng" dirty="0" err="1">
                <a:latin typeface="Tw Cen MT Condensed" panose="020B0606020104020203" pitchFamily="34" charset="0"/>
              </a:rPr>
              <a:t>I.e</a:t>
            </a:r>
            <a:r>
              <a:rPr lang="en-GB" sz="1500" b="1" i="1" u="sng" dirty="0">
                <a:latin typeface="Tw Cen MT Condensed" panose="020B0606020104020203" pitchFamily="34" charset="0"/>
              </a:rPr>
              <a:t> 2 attackers vs 1 defender)</a:t>
            </a:r>
          </a:p>
          <a:p>
            <a:pPr>
              <a:defRPr/>
            </a:pPr>
            <a:endParaRPr lang="en-GB" sz="1500" b="1" i="1" u="sng" dirty="0">
              <a:latin typeface="Tw Cen MT Condensed" panose="020B0606020104020203" pitchFamily="34" charset="0"/>
            </a:endParaRPr>
          </a:p>
          <a:p>
            <a:pPr>
              <a:defRPr/>
            </a:pP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3. Passing gates – </a:t>
            </a:r>
            <a:r>
              <a:rPr lang="en-GB" sz="1500" dirty="0">
                <a:latin typeface="Tw Cen MT Condensed" panose="020B0606020104020203" pitchFamily="34" charset="0"/>
              </a:rPr>
              <a:t>For this activity mark out a large square/rectangle. Within which lay out several passing gates with cones. Place these passing gates at three set distances apart. </a:t>
            </a:r>
            <a:r>
              <a:rPr lang="en-GB" sz="1500" dirty="0" err="1">
                <a:latin typeface="Tw Cen MT Condensed" panose="020B0606020104020203" pitchFamily="34" charset="0"/>
              </a:rPr>
              <a:t>I.e</a:t>
            </a:r>
            <a:r>
              <a:rPr lang="en-GB" sz="1500" dirty="0">
                <a:latin typeface="Tw Cen MT Condensed" panose="020B0606020104020203" pitchFamily="34" charset="0"/>
              </a:rPr>
              <a:t> Large gate = Red,  Medium gate = Blue, Small gate = Orange. In pairs the children must dribble around the space then pass to each other through the various gates. </a:t>
            </a:r>
            <a:r>
              <a:rPr lang="en-GB" sz="1500" b="1" i="1" u="sng" dirty="0">
                <a:latin typeface="Tw Cen MT Condensed" panose="020B0606020104020203" pitchFamily="34" charset="0"/>
              </a:rPr>
              <a:t>Group pairs by ability and differentiate by asking specific pairs (L/A) to only use ‘orange’. L/A to use all 3 colours. </a:t>
            </a:r>
            <a:r>
              <a:rPr lang="en-GB" sz="1500" b="1" dirty="0">
                <a:latin typeface="Tw Cen MT Condensed" panose="020B0606020104020203" pitchFamily="34" charset="0"/>
              </a:rPr>
              <a:t>PROGRESSION – </a:t>
            </a:r>
            <a:r>
              <a:rPr lang="en-GB" sz="1500" dirty="0">
                <a:latin typeface="Tw Cen MT Condensed" panose="020B0606020104020203" pitchFamily="34" charset="0"/>
              </a:rPr>
              <a:t>Set a time limit, how many gates can you pass through in 1 minute!? Go!!!!</a:t>
            </a:r>
            <a:endParaRPr lang="en-GB" sz="1500" b="1" i="1" u="sng" dirty="0">
              <a:latin typeface="Tw Cen MT Condensed" panose="020B0606020104020203" pitchFamily="34" charset="0"/>
            </a:endParaRPr>
          </a:p>
        </p:txBody>
      </p:sp>
      <p:pic>
        <p:nvPicPr>
          <p:cNvPr id="19"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8361817" y="5029299"/>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1 (</a:t>
            </a:r>
            <a:r>
              <a:rPr lang="en-GB" altLang="en-US" sz="1400" dirty="0">
                <a:latin typeface="Tw Cen MT Condensed" panose="020B0606020104020203" pitchFamily="34" charset="0"/>
                <a:cs typeface="Narkisim" panose="020E0502050101010101" pitchFamily="34" charset="-79"/>
              </a:rPr>
              <a:t>Utilise changes of direction, speed &amp; level during performances/competition to succeed). 2 (Select and utilise appropriate tactics and techniques to cause problems for opponents). 5 (Displays an understanding of fair play, working well with others and leading a small group)</a:t>
            </a:r>
          </a:p>
        </p:txBody>
      </p:sp>
    </p:spTree>
    <p:extLst>
      <p:ext uri="{BB962C8B-B14F-4D97-AF65-F5344CB8AC3E}">
        <p14:creationId xmlns:p14="http://schemas.microsoft.com/office/powerpoint/2010/main" val="343687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4- Lesson 2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Stopping</a:t>
            </a:r>
          </a:p>
          <a:p>
            <a:pPr eaLnBrk="1" hangingPunct="1">
              <a:spcBef>
                <a:spcPct val="0"/>
              </a:spcBef>
              <a:buFontTx/>
              <a:buNone/>
            </a:pPr>
            <a:r>
              <a:rPr lang="en-GB" altLang="en-US" sz="1600" dirty="0">
                <a:latin typeface="Tw Cen MT Condensed" pitchFamily="34" charset="0"/>
              </a:rPr>
              <a:t>There is no right or</a:t>
            </a:r>
          </a:p>
          <a:p>
            <a:pPr eaLnBrk="1" hangingPunct="1">
              <a:spcBef>
                <a:spcPct val="0"/>
              </a:spcBef>
              <a:buFontTx/>
              <a:buNone/>
            </a:pPr>
            <a:r>
              <a:rPr lang="en-GB" altLang="en-US" sz="1600" dirty="0">
                <a:latin typeface="Tw Cen MT Condensed" pitchFamily="34" charset="0"/>
              </a:rPr>
              <a:t>wrong way, either</a:t>
            </a:r>
          </a:p>
          <a:p>
            <a:pPr eaLnBrk="1" hangingPunct="1">
              <a:spcBef>
                <a:spcPct val="0"/>
              </a:spcBef>
              <a:buFontTx/>
              <a:buNone/>
            </a:pPr>
            <a:r>
              <a:rPr lang="en-GB" altLang="en-US" sz="1600" dirty="0">
                <a:latin typeface="Tw Cen MT Condensed" pitchFamily="34" charset="0"/>
              </a:rPr>
              <a:t>the side of the</a:t>
            </a:r>
          </a:p>
          <a:p>
            <a:pPr eaLnBrk="1" hangingPunct="1">
              <a:spcBef>
                <a:spcPct val="0"/>
              </a:spcBef>
              <a:buFontTx/>
              <a:buNone/>
            </a:pPr>
            <a:r>
              <a:rPr lang="en-GB" altLang="en-US" sz="1600" dirty="0">
                <a:latin typeface="Tw Cen MT Condensed" pitchFamily="34" charset="0"/>
              </a:rPr>
              <a:t>foot or the sole.</a:t>
            </a:r>
          </a:p>
          <a:p>
            <a:pPr eaLnBrk="1" hangingPunct="1">
              <a:spcBef>
                <a:spcPct val="0"/>
              </a:spcBef>
              <a:buFontTx/>
              <a:buNone/>
            </a:pPr>
            <a:r>
              <a:rPr lang="en-GB" altLang="en-US" sz="1600" u="sng" dirty="0">
                <a:latin typeface="Tw Cen MT Condensed" pitchFamily="34" charset="0"/>
              </a:rPr>
              <a:t>Whichever comes natural!</a:t>
            </a:r>
          </a:p>
        </p:txBody>
      </p:sp>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Passing</a:t>
            </a:r>
          </a:p>
          <a:p>
            <a:pPr eaLnBrk="1" hangingPunct="1">
              <a:spcBef>
                <a:spcPct val="0"/>
              </a:spcBef>
              <a:buFontTx/>
              <a:buNone/>
            </a:pPr>
            <a:r>
              <a:rPr lang="en-GB" altLang="en-US" sz="1600" dirty="0">
                <a:latin typeface="Tw Cen MT Condensed" pitchFamily="34" charset="0"/>
              </a:rPr>
              <a:t>Encourage children to:</a:t>
            </a:r>
          </a:p>
          <a:p>
            <a:pPr eaLnBrk="1" hangingPunct="1">
              <a:spcBef>
                <a:spcPct val="0"/>
              </a:spcBef>
              <a:buFontTx/>
              <a:buNone/>
            </a:pPr>
            <a:r>
              <a:rPr lang="en-GB" altLang="en-US" sz="1600" dirty="0">
                <a:latin typeface="Tw Cen MT Condensed" pitchFamily="34" charset="0"/>
              </a:rPr>
              <a:t>Use the instep of the foot</a:t>
            </a:r>
          </a:p>
          <a:p>
            <a:pPr eaLnBrk="1" hangingPunct="1">
              <a:spcBef>
                <a:spcPct val="0"/>
              </a:spcBef>
              <a:buFontTx/>
              <a:buNone/>
            </a:pPr>
            <a:r>
              <a:rPr lang="en-GB" altLang="en-US" sz="1600" dirty="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toes or laces will often mean too</a:t>
            </a:r>
          </a:p>
          <a:p>
            <a:pPr eaLnBrk="1" hangingPunct="1">
              <a:spcBef>
                <a:spcPct val="0"/>
              </a:spcBef>
              <a:buFontTx/>
              <a:buNone/>
            </a:pPr>
            <a:r>
              <a:rPr lang="en-GB" altLang="en-US" sz="1600" dirty="0">
                <a:latin typeface="Tw Cen MT Condensed" pitchFamily="34" charset="0"/>
              </a:rPr>
              <a:t>fast and not enough control of direction!</a:t>
            </a:r>
          </a:p>
        </p:txBody>
      </p:sp>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0474" t="24546" r="54819" b="61843"/>
          <a:stretch/>
        </p:blipFill>
        <p:spPr bwMode="auto">
          <a:xfrm>
            <a:off x="7616147" y="836712"/>
            <a:ext cx="1310347" cy="682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5662" t="64876" r="66482" b="21630"/>
          <a:stretch/>
        </p:blipFill>
        <p:spPr bwMode="auto">
          <a:xfrm>
            <a:off x="6372200" y="1052736"/>
            <a:ext cx="1197348" cy="1156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9" name="TextBox 69"/>
          <p:cNvSpPr txBox="1">
            <a:spLocks noChangeArrowheads="1"/>
          </p:cNvSpPr>
          <p:nvPr/>
        </p:nvSpPr>
        <p:spPr bwMode="auto">
          <a:xfrm>
            <a:off x="179387" y="2420888"/>
            <a:ext cx="8785101" cy="1815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 The Gauntlet</a:t>
            </a:r>
          </a:p>
          <a:p>
            <a:pPr eaLnBrk="1" hangingPunct="1">
              <a:spcBef>
                <a:spcPct val="0"/>
              </a:spcBef>
              <a:buFontTx/>
              <a:buNone/>
            </a:pPr>
            <a:r>
              <a:rPr lang="en-GB" sz="1600" dirty="0">
                <a:latin typeface="Tw Cen MT Condensed" panose="020B0606020104020203" pitchFamily="34" charset="0"/>
              </a:rPr>
              <a:t>The objective of the gauntlet is to dribble your ball from the</a:t>
            </a:r>
          </a:p>
          <a:p>
            <a:pPr eaLnBrk="1" hangingPunct="1">
              <a:spcBef>
                <a:spcPct val="0"/>
              </a:spcBef>
              <a:buFontTx/>
              <a:buNone/>
            </a:pPr>
            <a:r>
              <a:rPr lang="en-GB" sz="1600" dirty="0">
                <a:latin typeface="Tw Cen MT Condensed" panose="020B0606020104020203" pitchFamily="34" charset="0"/>
              </a:rPr>
              <a:t>starting point out of the gauntlet to the safe zone.</a:t>
            </a:r>
            <a:endParaRPr lang="en-GB" sz="1600" b="1" i="1" u="sng" dirty="0">
              <a:latin typeface="Tw Cen MT Condensed" panose="020B0606020104020203" pitchFamily="34" charset="0"/>
            </a:endParaRPr>
          </a:p>
          <a:p>
            <a:pPr marL="0" indent="0" eaLnBrk="1" hangingPunct="1">
              <a:spcBef>
                <a:spcPct val="0"/>
              </a:spcBef>
              <a:buFontTx/>
              <a:buNone/>
            </a:pPr>
            <a:endParaRPr lang="en-GB" sz="1600" b="1" i="1" u="sng" dirty="0">
              <a:latin typeface="Tw Cen MT Condensed" panose="020B0606020104020203" pitchFamily="34" charset="0"/>
            </a:endParaRPr>
          </a:p>
          <a:p>
            <a:pPr marL="0" indent="0" eaLnBrk="1" hangingPunct="1">
              <a:spcBef>
                <a:spcPct val="0"/>
              </a:spcBef>
              <a:buFontTx/>
              <a:buNone/>
            </a:pPr>
            <a:r>
              <a:rPr lang="en-GB" sz="1600" b="1" i="1" u="sng" dirty="0">
                <a:latin typeface="Tw Cen MT Condensed" panose="020B0606020104020203" pitchFamily="34" charset="0"/>
              </a:rPr>
              <a:t>Match children on ability. M/A pupils to work against</a:t>
            </a:r>
          </a:p>
          <a:p>
            <a:pPr marL="0" indent="0" eaLnBrk="1" hangingPunct="1">
              <a:spcBef>
                <a:spcPct val="0"/>
              </a:spcBef>
              <a:buFontTx/>
              <a:buNone/>
            </a:pPr>
            <a:r>
              <a:rPr lang="en-GB" sz="1600" b="1" i="1" u="sng" dirty="0">
                <a:latin typeface="Tw Cen MT Condensed" panose="020B0606020104020203" pitchFamily="34" charset="0"/>
              </a:rPr>
              <a:t>each other in a smaller space. L/A pupils to work in a</a:t>
            </a:r>
          </a:p>
          <a:p>
            <a:pPr marL="0" indent="0" eaLnBrk="1" hangingPunct="1">
              <a:spcBef>
                <a:spcPct val="0"/>
              </a:spcBef>
              <a:buFontTx/>
              <a:buNone/>
            </a:pPr>
            <a:r>
              <a:rPr lang="en-GB" sz="1600" b="1" i="1" u="sng" dirty="0">
                <a:latin typeface="Tw Cen MT Condensed" panose="020B0606020104020203" pitchFamily="34" charset="0"/>
              </a:rPr>
              <a:t>larger space to enable them to succeed.</a:t>
            </a:r>
            <a:endParaRPr lang="en-GB" altLang="en-US" sz="1600" u="sng" dirty="0">
              <a:latin typeface="Tw Cen MT Condensed" pitchFamily="34" charset="0"/>
            </a:endParaRPr>
          </a:p>
        </p:txBody>
      </p:sp>
      <p:sp>
        <p:nvSpPr>
          <p:cNvPr id="50" name="Oval 49"/>
          <p:cNvSpPr/>
          <p:nvPr/>
        </p:nvSpPr>
        <p:spPr>
          <a:xfrm>
            <a:off x="4354513"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4355976"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4355976"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4355976"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4355976"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4357257"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298729"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6300192"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6300192"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6300192"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6300192"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6301473"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Multiply 61"/>
          <p:cNvSpPr/>
          <p:nvPr/>
        </p:nvSpPr>
        <p:spPr>
          <a:xfrm>
            <a:off x="5290617"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3" name="Multiply 62"/>
          <p:cNvSpPr/>
          <p:nvPr/>
        </p:nvSpPr>
        <p:spPr>
          <a:xfrm>
            <a:off x="4714553"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4" name="Multiply 63"/>
          <p:cNvSpPr/>
          <p:nvPr/>
        </p:nvSpPr>
        <p:spPr>
          <a:xfrm>
            <a:off x="5868144"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5" name="Multiply 64"/>
          <p:cNvSpPr/>
          <p:nvPr/>
        </p:nvSpPr>
        <p:spPr>
          <a:xfrm>
            <a:off x="5292080" y="2835027"/>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6" name="Oval 65"/>
          <p:cNvSpPr/>
          <p:nvPr/>
        </p:nvSpPr>
        <p:spPr>
          <a:xfrm>
            <a:off x="7162825"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7164288"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7164288"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7164288"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7164288"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7165569"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8747001"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8748464" y="299695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8748464" y="3212976"/>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8748464" y="34290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8748464" y="364502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8749745" y="386104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Multiply 77"/>
          <p:cNvSpPr/>
          <p:nvPr/>
        </p:nvSpPr>
        <p:spPr>
          <a:xfrm>
            <a:off x="7882905"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79" name="Multiply 78"/>
          <p:cNvSpPr/>
          <p:nvPr/>
        </p:nvSpPr>
        <p:spPr>
          <a:xfrm>
            <a:off x="7378849"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0" name="Multiply 79"/>
          <p:cNvSpPr/>
          <p:nvPr/>
        </p:nvSpPr>
        <p:spPr>
          <a:xfrm>
            <a:off x="8316416" y="3789040"/>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1" name="Multiply 80"/>
          <p:cNvSpPr/>
          <p:nvPr/>
        </p:nvSpPr>
        <p:spPr>
          <a:xfrm>
            <a:off x="7884368" y="2907035"/>
            <a:ext cx="217487" cy="233933"/>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82" name="Straight Connector 81"/>
          <p:cNvCxnSpPr/>
          <p:nvPr/>
        </p:nvCxnSpPr>
        <p:spPr>
          <a:xfrm>
            <a:off x="4463256" y="2780928"/>
            <a:ext cx="17649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343576" y="2780928"/>
            <a:ext cx="133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040214" y="2492896"/>
            <a:ext cx="1476002" cy="307777"/>
          </a:xfrm>
          <a:prstGeom prst="rect">
            <a:avLst/>
          </a:prstGeom>
          <a:noFill/>
        </p:spPr>
        <p:txBody>
          <a:bodyPr wrap="square" rtlCol="0">
            <a:spAutoFit/>
          </a:bodyPr>
          <a:lstStyle/>
          <a:p>
            <a:r>
              <a:rPr lang="en-GB" sz="1400" i="1" dirty="0">
                <a:latin typeface="Tw Cen MT Condensed" panose="020B0606020104020203" pitchFamily="34" charset="0"/>
              </a:rPr>
              <a:t>SAFE ZONE</a:t>
            </a:r>
          </a:p>
        </p:txBody>
      </p:sp>
      <p:sp>
        <p:nvSpPr>
          <p:cNvPr id="85" name="TextBox 84"/>
          <p:cNvSpPr txBox="1"/>
          <p:nvPr/>
        </p:nvSpPr>
        <p:spPr>
          <a:xfrm>
            <a:off x="7632502" y="2492896"/>
            <a:ext cx="1476002" cy="307777"/>
          </a:xfrm>
          <a:prstGeom prst="rect">
            <a:avLst/>
          </a:prstGeom>
          <a:noFill/>
        </p:spPr>
        <p:txBody>
          <a:bodyPr wrap="square" rtlCol="0">
            <a:spAutoFit/>
          </a:bodyPr>
          <a:lstStyle/>
          <a:p>
            <a:r>
              <a:rPr lang="en-GB" sz="1400" i="1" dirty="0">
                <a:latin typeface="Tw Cen MT Condensed" panose="020B0606020104020203" pitchFamily="34" charset="0"/>
              </a:rPr>
              <a:t>SAFE ZONE</a:t>
            </a:r>
          </a:p>
        </p:txBody>
      </p:sp>
      <p:sp>
        <p:nvSpPr>
          <p:cNvPr id="86" name="Rectangle 85"/>
          <p:cNvSpPr/>
          <p:nvPr/>
        </p:nvSpPr>
        <p:spPr>
          <a:xfrm>
            <a:off x="3995936" y="3861048"/>
            <a:ext cx="508473" cy="369332"/>
          </a:xfrm>
          <a:prstGeom prst="rect">
            <a:avLst/>
          </a:prstGeom>
        </p:spPr>
        <p:txBody>
          <a:bodyPr wrap="none">
            <a:spAutoFit/>
          </a:bodyPr>
          <a:lstStyle/>
          <a:p>
            <a:r>
              <a:rPr lang="en-GB" b="1" i="1" u="sng" dirty="0">
                <a:latin typeface="Tw Cen MT Condensed" panose="020B0606020104020203" pitchFamily="34" charset="0"/>
              </a:rPr>
              <a:t>L/A </a:t>
            </a:r>
            <a:endParaRPr lang="en-GB" dirty="0"/>
          </a:p>
        </p:txBody>
      </p:sp>
      <p:sp>
        <p:nvSpPr>
          <p:cNvPr id="87" name="Rectangle 86"/>
          <p:cNvSpPr/>
          <p:nvPr/>
        </p:nvSpPr>
        <p:spPr>
          <a:xfrm>
            <a:off x="6732240" y="3861048"/>
            <a:ext cx="572593" cy="369332"/>
          </a:xfrm>
          <a:prstGeom prst="rect">
            <a:avLst/>
          </a:prstGeom>
        </p:spPr>
        <p:txBody>
          <a:bodyPr wrap="none">
            <a:spAutoFit/>
          </a:bodyPr>
          <a:lstStyle/>
          <a:p>
            <a:r>
              <a:rPr lang="en-GB" b="1" i="1" u="sng" dirty="0">
                <a:latin typeface="Tw Cen MT Condensed" panose="020B0606020104020203" pitchFamily="34" charset="0"/>
              </a:rPr>
              <a:t>M/A </a:t>
            </a:r>
            <a:endParaRPr lang="en-GB" dirty="0"/>
          </a:p>
        </p:txBody>
      </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54" t="58860" r="69531" b="18650"/>
          <a:stretch/>
        </p:blipFill>
        <p:spPr bwMode="auto">
          <a:xfrm>
            <a:off x="2771800"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9" name="TextBox 69"/>
          <p:cNvSpPr txBox="1">
            <a:spLocks noChangeArrowheads="1"/>
          </p:cNvSpPr>
          <p:nvPr/>
        </p:nvSpPr>
        <p:spPr bwMode="auto">
          <a:xfrm>
            <a:off x="179512" y="4293096"/>
            <a:ext cx="878510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3. Passing Gates</a:t>
            </a:r>
          </a:p>
          <a:p>
            <a:pPr eaLnBrk="1" hangingPunct="1">
              <a:spcBef>
                <a:spcPct val="0"/>
              </a:spcBef>
              <a:buFontTx/>
              <a:buNone/>
            </a:pPr>
            <a:endParaRPr lang="en-GB" altLang="en-US" sz="1600" u="sng" dirty="0">
              <a:latin typeface="Tw Cen MT Condensed" pitchFamily="34" charset="0"/>
            </a:endParaRPr>
          </a:p>
          <a:p>
            <a:pPr marL="0" indent="0" eaLnBrk="1" hangingPunct="1">
              <a:spcBef>
                <a:spcPct val="0"/>
              </a:spcBef>
              <a:buNone/>
            </a:pPr>
            <a:r>
              <a:rPr lang="en-GB" sz="1600" dirty="0">
                <a:latin typeface="Tw Cen MT Condensed" panose="020B0606020104020203" pitchFamily="34" charset="0"/>
              </a:rPr>
              <a:t>In pairs the children must dribble around the space then pass to each other</a:t>
            </a:r>
          </a:p>
          <a:p>
            <a:pPr marL="0" indent="0" eaLnBrk="1" hangingPunct="1">
              <a:spcBef>
                <a:spcPct val="0"/>
              </a:spcBef>
              <a:buNone/>
            </a:pPr>
            <a:r>
              <a:rPr lang="en-GB" sz="1600" dirty="0">
                <a:latin typeface="Tw Cen MT Condensed" panose="020B0606020104020203" pitchFamily="34" charset="0"/>
              </a:rPr>
              <a:t>through the various gates. </a:t>
            </a:r>
            <a:r>
              <a:rPr lang="en-GB" sz="1600" b="1" i="1" u="sng" dirty="0">
                <a:latin typeface="Tw Cen MT Condensed" panose="020B0606020104020203" pitchFamily="34" charset="0"/>
              </a:rPr>
              <a:t>Group pairs by ability and differentiate by</a:t>
            </a:r>
          </a:p>
          <a:p>
            <a:pPr marL="0" indent="0" eaLnBrk="1" hangingPunct="1">
              <a:spcBef>
                <a:spcPct val="0"/>
              </a:spcBef>
              <a:buNone/>
            </a:pPr>
            <a:r>
              <a:rPr lang="en-GB" sz="1600" b="1" i="1" u="sng" dirty="0">
                <a:latin typeface="Tw Cen MT Condensed" panose="020B0606020104020203" pitchFamily="34" charset="0"/>
              </a:rPr>
              <a:t>asking specific pairs (L/A) to only use ‘orange’. L/A to use all 3 colours. </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dirty="0">
                <a:latin typeface="Tw Cen MT Condensed" panose="020B0606020104020203" pitchFamily="34" charset="0"/>
              </a:rPr>
              <a:t>PROGRESSION – </a:t>
            </a:r>
            <a:r>
              <a:rPr lang="en-GB" sz="1600" dirty="0">
                <a:latin typeface="Tw Cen MT Condensed" panose="020B0606020104020203" pitchFamily="34" charset="0"/>
              </a:rPr>
              <a:t>Set a time limit, how many gates can you pass through in 1 minute!? Go!!!!</a:t>
            </a:r>
            <a:endParaRPr lang="en-GB" sz="1600" b="1" i="1"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itchFamily="34" charset="0"/>
            </a:endParaRPr>
          </a:p>
        </p:txBody>
      </p:sp>
      <p:sp>
        <p:nvSpPr>
          <p:cNvPr id="2051" name="AutoShape 6" descr="Image result for stopwat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4"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193" t="32285" r="55112" b="14795"/>
          <a:stretch/>
        </p:blipFill>
        <p:spPr bwMode="auto">
          <a:xfrm>
            <a:off x="8176511" y="5692652"/>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4" name="Rectangle 143"/>
          <p:cNvSpPr/>
          <p:nvPr/>
        </p:nvSpPr>
        <p:spPr>
          <a:xfrm>
            <a:off x="6732241" y="4437111"/>
            <a:ext cx="2160240" cy="115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p:cNvSpPr/>
          <p:nvPr/>
        </p:nvSpPr>
        <p:spPr>
          <a:xfrm>
            <a:off x="6804248" y="450912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p:cNvSpPr/>
          <p:nvPr/>
        </p:nvSpPr>
        <p:spPr>
          <a:xfrm>
            <a:off x="7093561" y="47971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p:cNvSpPr/>
          <p:nvPr/>
        </p:nvSpPr>
        <p:spPr>
          <a:xfrm>
            <a:off x="8677737" y="537321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p:cNvSpPr/>
          <p:nvPr/>
        </p:nvSpPr>
        <p:spPr>
          <a:xfrm>
            <a:off x="8677737" y="4941168"/>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p:cNvSpPr/>
          <p:nvPr/>
        </p:nvSpPr>
        <p:spPr>
          <a:xfrm>
            <a:off x="7308304" y="537321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p:cNvSpPr/>
          <p:nvPr/>
        </p:nvSpPr>
        <p:spPr>
          <a:xfrm>
            <a:off x="6804248" y="537321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p:cNvSpPr/>
          <p:nvPr/>
        </p:nvSpPr>
        <p:spPr>
          <a:xfrm>
            <a:off x="7452320" y="450912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p:cNvSpPr/>
          <p:nvPr/>
        </p:nvSpPr>
        <p:spPr>
          <a:xfrm>
            <a:off x="7452320" y="472514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p:cNvSpPr/>
          <p:nvPr/>
        </p:nvSpPr>
        <p:spPr>
          <a:xfrm>
            <a:off x="8389705" y="5229200"/>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p:cNvSpPr/>
          <p:nvPr/>
        </p:nvSpPr>
        <p:spPr>
          <a:xfrm>
            <a:off x="8101673" y="530120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p:cNvSpPr/>
          <p:nvPr/>
        </p:nvSpPr>
        <p:spPr>
          <a:xfrm>
            <a:off x="8677737" y="472514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p:cNvSpPr/>
          <p:nvPr/>
        </p:nvSpPr>
        <p:spPr>
          <a:xfrm>
            <a:off x="8460432" y="45811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p:cNvSpPr/>
          <p:nvPr/>
        </p:nvSpPr>
        <p:spPr>
          <a:xfrm>
            <a:off x="6877537" y="501317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p:cNvSpPr/>
          <p:nvPr/>
        </p:nvSpPr>
        <p:spPr>
          <a:xfrm>
            <a:off x="6876256" y="516557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p:cNvSpPr/>
          <p:nvPr/>
        </p:nvSpPr>
        <p:spPr>
          <a:xfrm>
            <a:off x="7885649" y="4725144"/>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p:cNvSpPr/>
          <p:nvPr/>
        </p:nvSpPr>
        <p:spPr>
          <a:xfrm>
            <a:off x="8028384" y="479715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p:cNvSpPr/>
          <p:nvPr/>
        </p:nvSpPr>
        <p:spPr>
          <a:xfrm>
            <a:off x="7525609" y="515719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p:cNvSpPr/>
          <p:nvPr/>
        </p:nvSpPr>
        <p:spPr>
          <a:xfrm>
            <a:off x="7669625" y="5301208"/>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TextBox 175"/>
          <p:cNvSpPr txBox="1"/>
          <p:nvPr/>
        </p:nvSpPr>
        <p:spPr>
          <a:xfrm>
            <a:off x="5292080" y="5733256"/>
            <a:ext cx="3707905" cy="584775"/>
          </a:xfrm>
          <a:prstGeom prst="rect">
            <a:avLst/>
          </a:prstGeom>
          <a:noFill/>
        </p:spPr>
        <p:txBody>
          <a:bodyPr wrap="square" rtlCol="0">
            <a:spAutoFit/>
          </a:bodyPr>
          <a:lstStyle/>
          <a:p>
            <a:pPr algn="ctr"/>
            <a:r>
              <a:rPr lang="en-GB" sz="1600" b="1" dirty="0">
                <a:solidFill>
                  <a:srgbClr val="FF0000"/>
                </a:solidFill>
                <a:latin typeface="Tw Cen MT Condensed" panose="020B0606020104020203" pitchFamily="34" charset="0"/>
              </a:rPr>
              <a:t>“How many passes can you</a:t>
            </a:r>
          </a:p>
          <a:p>
            <a:pPr algn="ctr"/>
            <a:r>
              <a:rPr lang="en-GB" sz="1600" b="1" dirty="0">
                <a:solidFill>
                  <a:srgbClr val="FF0000"/>
                </a:solidFill>
                <a:latin typeface="Tw Cen MT Condensed" panose="020B0606020104020203" pitchFamily="34" charset="0"/>
              </a:rPr>
              <a:t> do in 1 minute?! Go!”</a:t>
            </a:r>
          </a:p>
        </p:txBody>
      </p:sp>
    </p:spTree>
    <p:extLst>
      <p:ext uri="{BB962C8B-B14F-4D97-AF65-F5344CB8AC3E}">
        <p14:creationId xmlns:p14="http://schemas.microsoft.com/office/powerpoint/2010/main" val="333482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pass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4- Lesson 3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2"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5"/>
          <p:cNvSpPr>
            <a:spLocks noChangeArrowheads="1"/>
          </p:cNvSpPr>
          <p:nvPr/>
        </p:nvSpPr>
        <p:spPr bwMode="auto">
          <a:xfrm>
            <a:off x="179388" y="2996952"/>
            <a:ext cx="8785225" cy="3739485"/>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 Passing gates – </a:t>
            </a:r>
            <a:r>
              <a:rPr lang="en-GB" sz="1500" dirty="0">
                <a:latin typeface="Tw Cen MT Condensed" panose="020B0606020104020203" pitchFamily="34" charset="0"/>
              </a:rPr>
              <a:t>For this activity mark out a large square/rectangle. Within which lay out several passing gates with cones. Place these passing gates at three set distances apart. </a:t>
            </a:r>
            <a:r>
              <a:rPr lang="en-GB" sz="1500" dirty="0" err="1">
                <a:latin typeface="Tw Cen MT Condensed" panose="020B0606020104020203" pitchFamily="34" charset="0"/>
              </a:rPr>
              <a:t>I.e</a:t>
            </a:r>
            <a:r>
              <a:rPr lang="en-GB" sz="1500" dirty="0">
                <a:latin typeface="Tw Cen MT Condensed" panose="020B0606020104020203" pitchFamily="34" charset="0"/>
              </a:rPr>
              <a:t> Large gate = Red,  Medium gate = Blue, Small gate = Orange. In pairs the children must dribble around the space then pass to each other through the various gates. </a:t>
            </a:r>
            <a:r>
              <a:rPr lang="en-GB" sz="1500" b="1" i="1" u="sng" dirty="0">
                <a:latin typeface="Tw Cen MT Condensed" panose="020B0606020104020203" pitchFamily="34" charset="0"/>
              </a:rPr>
              <a:t>Group pairs by ability and differentiate by asking specific pairs (L/A) to only use ‘orange’. L/A to use all 3 colours. </a:t>
            </a:r>
            <a:r>
              <a:rPr lang="en-GB" sz="1500" b="1" dirty="0">
                <a:latin typeface="Tw Cen MT Condensed" panose="020B0606020104020203" pitchFamily="34" charset="0"/>
              </a:rPr>
              <a:t>PROGRESSION – </a:t>
            </a:r>
            <a:r>
              <a:rPr lang="en-GB" sz="1500" dirty="0">
                <a:latin typeface="Tw Cen MT Condensed" panose="020B0606020104020203" pitchFamily="34" charset="0"/>
              </a:rPr>
              <a:t>Set a time limit, how many gates can you pass through in 1 minute!? Go!!!!</a:t>
            </a:r>
          </a:p>
          <a:p>
            <a:pPr>
              <a:spcBef>
                <a:spcPct val="0"/>
              </a:spcBef>
            </a:pPr>
            <a:r>
              <a:rPr lang="en-GB" sz="1600" u="sng" dirty="0">
                <a:latin typeface="Tw Cen MT Condensed" panose="020B0606020104020203" pitchFamily="34" charset="0"/>
              </a:rPr>
              <a:t>3. Shooting (technique) – </a:t>
            </a:r>
            <a:r>
              <a:rPr lang="en-GB" sz="1600" dirty="0">
                <a:latin typeface="Tw Cen MT Condensed" panose="020B0606020104020203" pitchFamily="34" charset="0"/>
              </a:rPr>
              <a:t>Split class into groups of no more than 4</a:t>
            </a:r>
            <a:r>
              <a:rPr lang="en-GB" altLang="en-US" sz="1600" dirty="0">
                <a:latin typeface="Tw Cen MT Condensed" panose="020B0606020104020203" pitchFamily="34" charset="0"/>
              </a:rPr>
              <a:t>. Create targets against a wall/fence (see overleaf). Each target represents a number of points, every time it is a child’s turn – allow them to take 3 shots minimum! This will enable them to attempt to correct errors whilst the movement is still fresh in their muscle memory. </a:t>
            </a:r>
          </a:p>
          <a:p>
            <a:pPr>
              <a:spcBef>
                <a:spcPct val="0"/>
              </a:spcBef>
            </a:pPr>
            <a:r>
              <a:rPr lang="en-GB" altLang="en-US" sz="1600" b="1" i="1" u="sng" dirty="0">
                <a:latin typeface="Tw Cen MT Condensed" panose="020B0606020104020203" pitchFamily="34" charset="0"/>
              </a:rPr>
              <a:t>M/A further away, smaller targets – Use weaker foot. L/A close to target, large target.</a:t>
            </a:r>
            <a:endParaRPr lang="en-GB" sz="1600" dirty="0">
              <a:latin typeface="Tw Cen MT Condensed" panose="020B0606020104020203" pitchFamily="34" charset="0"/>
            </a:endParaRPr>
          </a:p>
          <a:p>
            <a:pPr>
              <a:defRPr/>
            </a:pPr>
            <a:r>
              <a:rPr lang="en-GB" sz="1500" u="sng" dirty="0">
                <a:latin typeface="Tw Cen MT Condensed" panose="020B0606020104020203" pitchFamily="34" charset="0"/>
              </a:rPr>
              <a:t>4. Overload! – </a:t>
            </a:r>
            <a:r>
              <a:rPr lang="en-GB" sz="1500" dirty="0">
                <a:latin typeface="Tw Cen MT Condensed" panose="020B0606020104020203" pitchFamily="34" charset="0"/>
              </a:rPr>
              <a:t>It’s now time for the children to put the skills they have been developing to the test! For Overload  the children will start to apply their skills in a scenario close to an actual game of Football. For Overload you’ll need to mark out a pitch, but you will only need one goal per pitch. Don’t worry if do not have goals cones will do just fine. The aim is simple, score a goal! </a:t>
            </a:r>
            <a:r>
              <a:rPr lang="en-GB" sz="1500" b="1" i="1" u="sng" dirty="0">
                <a:latin typeface="Tw Cen MT Condensed" panose="020B0606020104020203" pitchFamily="34" charset="0"/>
              </a:rPr>
              <a:t>To start with make sure each group has three attackers vs one defender, as the activity develops and the children progress this can be adapted to 2 vs 1 or even 2 vs 2 to really challenge the children.</a:t>
            </a:r>
            <a:endParaRPr lang="en-GB" sz="1500" u="sng" dirty="0">
              <a:latin typeface="Tw Cen MT Condensed" panose="020B0606020104020203" pitchFamily="34" charset="0"/>
            </a:endParaRPr>
          </a:p>
        </p:txBody>
      </p:sp>
      <p:sp>
        <p:nvSpPr>
          <p:cNvPr id="18"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instep?)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pass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19" name="AutoShape 2" descr="Image result for cartoon battleship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1 (</a:t>
            </a:r>
            <a:r>
              <a:rPr lang="en-GB" altLang="en-US" sz="1400" dirty="0">
                <a:latin typeface="Tw Cen MT Condensed" panose="020B0606020104020203" pitchFamily="34" charset="0"/>
                <a:cs typeface="Narkisim" panose="020E0502050101010101" pitchFamily="34" charset="-79"/>
              </a:rPr>
              <a:t>Utilise changes of direction, speed &amp; level during performances/competition to succeed). 2 (Select and utilise appropriate tactics and techniques to cause problems for opponents). 5 (Displays an understanding of fair play, working well with others and leading a small group)</a:t>
            </a:r>
          </a:p>
        </p:txBody>
      </p:sp>
    </p:spTree>
    <p:extLst>
      <p:ext uri="{BB962C8B-B14F-4D97-AF65-F5344CB8AC3E}">
        <p14:creationId xmlns:p14="http://schemas.microsoft.com/office/powerpoint/2010/main" val="424051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8" name="Straight Connector 127"/>
          <p:cNvCxnSpPr/>
          <p:nvPr/>
        </p:nvCxnSpPr>
        <p:spPr>
          <a:xfrm>
            <a:off x="7812360" y="5085184"/>
            <a:ext cx="0" cy="173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4- Lesson 3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Stopping</a:t>
            </a:r>
          </a:p>
          <a:p>
            <a:pPr eaLnBrk="1" hangingPunct="1">
              <a:spcBef>
                <a:spcPct val="0"/>
              </a:spcBef>
              <a:buFontTx/>
              <a:buNone/>
            </a:pPr>
            <a:r>
              <a:rPr lang="en-GB" altLang="en-US" sz="1600" dirty="0">
                <a:latin typeface="Tw Cen MT Condensed" pitchFamily="34" charset="0"/>
              </a:rPr>
              <a:t>There is no right or</a:t>
            </a:r>
          </a:p>
          <a:p>
            <a:pPr eaLnBrk="1" hangingPunct="1">
              <a:spcBef>
                <a:spcPct val="0"/>
              </a:spcBef>
              <a:buFontTx/>
              <a:buNone/>
            </a:pPr>
            <a:r>
              <a:rPr lang="en-GB" altLang="en-US" sz="1600" dirty="0">
                <a:latin typeface="Tw Cen MT Condensed" pitchFamily="34" charset="0"/>
              </a:rPr>
              <a:t>wrong way, either</a:t>
            </a:r>
          </a:p>
          <a:p>
            <a:pPr eaLnBrk="1" hangingPunct="1">
              <a:spcBef>
                <a:spcPct val="0"/>
              </a:spcBef>
              <a:buFontTx/>
              <a:buNone/>
            </a:pPr>
            <a:r>
              <a:rPr lang="en-GB" altLang="en-US" sz="1600" dirty="0">
                <a:latin typeface="Tw Cen MT Condensed" pitchFamily="34" charset="0"/>
              </a:rPr>
              <a:t>the side of the</a:t>
            </a:r>
          </a:p>
          <a:p>
            <a:pPr eaLnBrk="1" hangingPunct="1">
              <a:spcBef>
                <a:spcPct val="0"/>
              </a:spcBef>
              <a:buFontTx/>
              <a:buNone/>
            </a:pPr>
            <a:r>
              <a:rPr lang="en-GB" altLang="en-US" sz="1600" dirty="0">
                <a:latin typeface="Tw Cen MT Condensed" pitchFamily="34" charset="0"/>
              </a:rPr>
              <a:t>foot or the sole.</a:t>
            </a:r>
          </a:p>
          <a:p>
            <a:pPr eaLnBrk="1" hangingPunct="1">
              <a:spcBef>
                <a:spcPct val="0"/>
              </a:spcBef>
              <a:buFontTx/>
              <a:buNone/>
            </a:pPr>
            <a:r>
              <a:rPr lang="en-GB" altLang="en-US" sz="1600" u="sng" dirty="0">
                <a:latin typeface="Tw Cen MT Condensed" pitchFamily="34" charset="0"/>
              </a:rPr>
              <a:t>Whichever comes natural!</a:t>
            </a:r>
          </a:p>
        </p:txBody>
      </p:sp>
      <p:sp>
        <p:nvSpPr>
          <p:cNvPr id="10" name="TextBox 6"/>
          <p:cNvSpPr txBox="1">
            <a:spLocks noChangeArrowheads="1"/>
          </p:cNvSpPr>
          <p:nvPr/>
        </p:nvSpPr>
        <p:spPr bwMode="auto">
          <a:xfrm>
            <a:off x="179388" y="764704"/>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Passing</a:t>
            </a:r>
          </a:p>
          <a:p>
            <a:pPr eaLnBrk="1" hangingPunct="1">
              <a:spcBef>
                <a:spcPct val="0"/>
              </a:spcBef>
              <a:buFontTx/>
              <a:buNone/>
            </a:pPr>
            <a:r>
              <a:rPr lang="en-GB" altLang="en-US" sz="1600" dirty="0">
                <a:latin typeface="Tw Cen MT Condensed" pitchFamily="34" charset="0"/>
              </a:rPr>
              <a:t>Encourage children to:</a:t>
            </a:r>
          </a:p>
          <a:p>
            <a:pPr eaLnBrk="1" hangingPunct="1">
              <a:spcBef>
                <a:spcPct val="0"/>
              </a:spcBef>
              <a:buFontTx/>
              <a:buNone/>
            </a:pPr>
            <a:r>
              <a:rPr lang="en-GB" altLang="en-US" sz="1600" dirty="0">
                <a:latin typeface="Tw Cen MT Condensed" pitchFamily="34" charset="0"/>
              </a:rPr>
              <a:t>Use the instep of the foot</a:t>
            </a:r>
          </a:p>
          <a:p>
            <a:pPr eaLnBrk="1" hangingPunct="1">
              <a:spcBef>
                <a:spcPct val="0"/>
              </a:spcBef>
              <a:buFontTx/>
              <a:buNone/>
            </a:pPr>
            <a:r>
              <a:rPr lang="en-GB" altLang="en-US" sz="1600" dirty="0">
                <a:latin typeface="Tw Cen MT Condensed" pitchFamily="34" charset="0"/>
              </a:rPr>
              <a:t>to ‘push’ the ball.</a:t>
            </a:r>
          </a:p>
          <a:p>
            <a:pPr eaLnBrk="1" hangingPunct="1">
              <a:spcBef>
                <a:spcPct val="0"/>
              </a:spcBef>
              <a:buFontTx/>
              <a:buNone/>
            </a:pPr>
            <a:r>
              <a:rPr lang="en-GB" altLang="en-US" sz="1600" dirty="0">
                <a:latin typeface="Tw Cen MT Condensed" pitchFamily="34" charset="0"/>
              </a:rPr>
              <a:t>toes or laces will often mean too</a:t>
            </a:r>
          </a:p>
          <a:p>
            <a:pPr eaLnBrk="1" hangingPunct="1">
              <a:spcBef>
                <a:spcPct val="0"/>
              </a:spcBef>
              <a:buFontTx/>
              <a:buNone/>
            </a:pPr>
            <a:r>
              <a:rPr lang="en-GB" altLang="en-US" sz="1600" dirty="0">
                <a:latin typeface="Tw Cen MT Condensed" pitchFamily="34" charset="0"/>
              </a:rPr>
              <a:t>fast and not enough control of direction!</a:t>
            </a:r>
          </a:p>
        </p:txBody>
      </p:sp>
      <p:pic>
        <p:nvPicPr>
          <p:cNvPr id="1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0474" t="24546" r="54819" b="61843"/>
          <a:stretch/>
        </p:blipFill>
        <p:spPr bwMode="auto">
          <a:xfrm>
            <a:off x="7616147" y="836712"/>
            <a:ext cx="1310347" cy="682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5662" t="64876" r="66482" b="21630"/>
          <a:stretch/>
        </p:blipFill>
        <p:spPr bwMode="auto">
          <a:xfrm>
            <a:off x="6372200" y="1052736"/>
            <a:ext cx="1197348" cy="11567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54" t="58860" r="69531" b="18650"/>
          <a:stretch/>
        </p:blipFill>
        <p:spPr bwMode="auto">
          <a:xfrm>
            <a:off x="2771800" y="836712"/>
            <a:ext cx="1655392" cy="13855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6" name="TextBox 69"/>
          <p:cNvSpPr txBox="1">
            <a:spLocks noChangeArrowheads="1"/>
          </p:cNvSpPr>
          <p:nvPr/>
        </p:nvSpPr>
        <p:spPr bwMode="auto">
          <a:xfrm>
            <a:off x="179512" y="2375009"/>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 Passing Gates!</a:t>
            </a:r>
          </a:p>
          <a:p>
            <a:pPr eaLnBrk="1" hangingPunct="1">
              <a:spcBef>
                <a:spcPct val="0"/>
              </a:spcBef>
              <a:buFontTx/>
              <a:buNone/>
            </a:pPr>
            <a:endParaRPr lang="en-GB" altLang="en-US" sz="1600" u="sng" dirty="0">
              <a:latin typeface="Tw Cen MT Condensed" pitchFamily="34" charset="0"/>
            </a:endParaRPr>
          </a:p>
          <a:p>
            <a:pPr eaLnBrk="1" hangingPunct="1">
              <a:spcBef>
                <a:spcPct val="0"/>
              </a:spcBef>
              <a:buFontTx/>
              <a:buNone/>
            </a:pPr>
            <a:r>
              <a:rPr lang="en-GB" altLang="en-US" sz="1600" b="1" i="1" u="sng" dirty="0">
                <a:latin typeface="Tw Cen MT Condensed" pitchFamily="34" charset="0"/>
              </a:rPr>
              <a:t>Pair children by ability.</a:t>
            </a:r>
          </a:p>
          <a:p>
            <a:pPr eaLnBrk="1" hangingPunct="1">
              <a:spcBef>
                <a:spcPct val="0"/>
              </a:spcBef>
              <a:buFontTx/>
              <a:buNone/>
            </a:pPr>
            <a:r>
              <a:rPr lang="en-GB" altLang="en-US" sz="1600" dirty="0">
                <a:latin typeface="Tw Cen MT Condensed" pitchFamily="34" charset="0"/>
              </a:rPr>
              <a:t>Children must pass through the</a:t>
            </a:r>
          </a:p>
          <a:p>
            <a:pPr eaLnBrk="1" hangingPunct="1">
              <a:spcBef>
                <a:spcPct val="0"/>
              </a:spcBef>
              <a:buFontTx/>
              <a:buNone/>
            </a:pPr>
            <a:r>
              <a:rPr lang="en-GB" altLang="en-US" sz="1600" dirty="0">
                <a:latin typeface="Tw Cen MT Condensed" pitchFamily="34" charset="0"/>
              </a:rPr>
              <a:t>gates, then dribble and find</a:t>
            </a:r>
          </a:p>
          <a:p>
            <a:pPr eaLnBrk="1" hangingPunct="1">
              <a:spcBef>
                <a:spcPct val="0"/>
              </a:spcBef>
              <a:buFontTx/>
              <a:buNone/>
            </a:pPr>
            <a:r>
              <a:rPr lang="en-GB" altLang="en-US" sz="1600" dirty="0">
                <a:latin typeface="Tw Cen MT Condensed" pitchFamily="34" charset="0"/>
              </a:rPr>
              <a:t>another one!</a:t>
            </a:r>
          </a:p>
          <a:p>
            <a:pPr eaLnBrk="1" hangingPunct="1">
              <a:spcBef>
                <a:spcPct val="0"/>
              </a:spcBef>
              <a:buFontTx/>
              <a:buNone/>
            </a:pPr>
            <a:endParaRPr lang="en-GB" altLang="en-US" sz="1600" dirty="0">
              <a:latin typeface="Tw Cen MT Condensed" pitchFamily="34" charset="0"/>
            </a:endParaRPr>
          </a:p>
          <a:p>
            <a:pPr eaLnBrk="1" hangingPunct="1">
              <a:spcBef>
                <a:spcPct val="0"/>
              </a:spcBef>
              <a:buFontTx/>
              <a:buNone/>
            </a:pPr>
            <a:r>
              <a:rPr lang="en-GB" altLang="en-US" sz="1600" b="1" dirty="0">
                <a:latin typeface="Tw Cen MT Condensed" pitchFamily="34" charset="0"/>
              </a:rPr>
              <a:t>PROGRESSION - </a:t>
            </a:r>
            <a:r>
              <a:rPr lang="en-GB" altLang="en-US" sz="1600" dirty="0">
                <a:latin typeface="Tw Cen MT Condensed" pitchFamily="34" charset="0"/>
              </a:rPr>
              <a:t> </a:t>
            </a:r>
          </a:p>
        </p:txBody>
      </p:sp>
      <p:sp>
        <p:nvSpPr>
          <p:cNvPr id="94" name="TextBox 93"/>
          <p:cNvSpPr txBox="1"/>
          <p:nvPr/>
        </p:nvSpPr>
        <p:spPr>
          <a:xfrm>
            <a:off x="612131" y="3836655"/>
            <a:ext cx="3707905" cy="584775"/>
          </a:xfrm>
          <a:prstGeom prst="rect">
            <a:avLst/>
          </a:prstGeom>
          <a:noFill/>
        </p:spPr>
        <p:txBody>
          <a:bodyPr wrap="square" rtlCol="0">
            <a:spAutoFit/>
          </a:bodyPr>
          <a:lstStyle/>
          <a:p>
            <a:pPr algn="ctr"/>
            <a:r>
              <a:rPr lang="en-GB" sz="1600" b="1" dirty="0">
                <a:solidFill>
                  <a:srgbClr val="FF0000"/>
                </a:solidFill>
                <a:latin typeface="Tw Cen MT Condensed" panose="020B0606020104020203" pitchFamily="34" charset="0"/>
              </a:rPr>
              <a:t>“How many passes can you</a:t>
            </a:r>
          </a:p>
          <a:p>
            <a:pPr algn="ctr"/>
            <a:r>
              <a:rPr lang="en-GB" sz="1600" b="1" dirty="0">
                <a:solidFill>
                  <a:srgbClr val="FF0000"/>
                </a:solidFill>
                <a:latin typeface="Tw Cen MT Condensed" panose="020B0606020104020203" pitchFamily="34" charset="0"/>
              </a:rPr>
              <a:t> do in 1 minute?! Go!”</a:t>
            </a:r>
          </a:p>
        </p:txBody>
      </p:sp>
      <p:pic>
        <p:nvPicPr>
          <p:cNvPr id="95"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193" t="32285" r="55112" b="14795"/>
          <a:stretch/>
        </p:blipFill>
        <p:spPr bwMode="auto">
          <a:xfrm>
            <a:off x="3712586" y="3702557"/>
            <a:ext cx="525059" cy="68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Rectangle 96"/>
          <p:cNvSpPr/>
          <p:nvPr/>
        </p:nvSpPr>
        <p:spPr>
          <a:xfrm>
            <a:off x="2268316" y="2492895"/>
            <a:ext cx="2160240" cy="11521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2340323" y="2564904"/>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2629636" y="2852936"/>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4213812"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4213812" y="2996952"/>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2844379"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2340323" y="3429000"/>
            <a:ext cx="70727" cy="7200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2988395" y="256490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2988395"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3925780" y="3284984"/>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3637748" y="335699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4213812" y="2780928"/>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3996507" y="263691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2413612" y="3068960"/>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2412331" y="3221360"/>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3421724" y="2780928"/>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3564459" y="285293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3061684" y="3212976"/>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3205700" y="3356992"/>
            <a:ext cx="70727" cy="720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TextBox 69"/>
          <p:cNvSpPr txBox="1">
            <a:spLocks noChangeArrowheads="1"/>
          </p:cNvSpPr>
          <p:nvPr/>
        </p:nvSpPr>
        <p:spPr bwMode="auto">
          <a:xfrm>
            <a:off x="179512" y="4505052"/>
            <a:ext cx="8785101" cy="23083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Overload!</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To start with make sure each group has three</a:t>
            </a:r>
          </a:p>
          <a:p>
            <a:pPr marL="0" indent="0" eaLnBrk="1" hangingPunct="1">
              <a:spcBef>
                <a:spcPct val="0"/>
              </a:spcBef>
              <a:buNone/>
            </a:pPr>
            <a:r>
              <a:rPr lang="en-GB" sz="1600" b="1" i="1" u="sng" dirty="0">
                <a:latin typeface="Tw Cen MT Condensed" panose="020B0606020104020203" pitchFamily="34" charset="0"/>
              </a:rPr>
              <a:t>attackers vs one defender, as the activity develops</a:t>
            </a:r>
          </a:p>
          <a:p>
            <a:pPr marL="0" indent="0" eaLnBrk="1" hangingPunct="1">
              <a:spcBef>
                <a:spcPct val="0"/>
              </a:spcBef>
              <a:buNone/>
            </a:pPr>
            <a:r>
              <a:rPr lang="en-GB" sz="1600" b="1" i="1" u="sng" dirty="0">
                <a:latin typeface="Tw Cen MT Condensed" panose="020B0606020104020203" pitchFamily="34" charset="0"/>
              </a:rPr>
              <a:t>and the children progress this can be adapted to</a:t>
            </a:r>
          </a:p>
          <a:p>
            <a:pPr marL="0" indent="0" eaLnBrk="1" hangingPunct="1">
              <a:spcBef>
                <a:spcPct val="0"/>
              </a:spcBef>
              <a:buNone/>
            </a:pPr>
            <a:r>
              <a:rPr lang="en-GB" sz="1600" b="1" i="1" u="sng" dirty="0">
                <a:latin typeface="Tw Cen MT Condensed" panose="020B0606020104020203" pitchFamily="34" charset="0"/>
              </a:rPr>
              <a:t>2 vs 1 or even 2 vs 2 to really challenge the children.</a:t>
            </a:r>
            <a:endParaRPr lang="en-GB" sz="1600" u="sng" dirty="0">
              <a:latin typeface="Tw Cen MT Condensed" panose="020B0606020104020203" pitchFamily="34" charset="0"/>
            </a:endParaRPr>
          </a:p>
          <a:p>
            <a:pPr eaLnBrk="1" hangingPunct="1">
              <a:spcBef>
                <a:spcPct val="0"/>
              </a:spcBef>
              <a:buFontTx/>
              <a:buNone/>
            </a:pPr>
            <a:endParaRPr lang="en-GB" altLang="en-US" sz="1600" u="sng" dirty="0">
              <a:latin typeface="Tw Cen MT Condensed" pitchFamily="34" charset="0"/>
            </a:endParaRPr>
          </a:p>
        </p:txBody>
      </p:sp>
      <p:sp>
        <p:nvSpPr>
          <p:cNvPr id="117"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4575" t="48705" r="57243" b="29446"/>
          <a:stretch/>
        </p:blipFill>
        <p:spPr bwMode="auto">
          <a:xfrm>
            <a:off x="5976797" y="4581128"/>
            <a:ext cx="971467" cy="65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8" name="Multiply 117"/>
          <p:cNvSpPr/>
          <p:nvPr/>
        </p:nvSpPr>
        <p:spPr>
          <a:xfrm>
            <a:off x="6282510" y="5013176"/>
            <a:ext cx="360040" cy="351442"/>
          </a:xfrm>
          <a:prstGeom prst="mathMultiply">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Multiply 119"/>
          <p:cNvSpPr/>
          <p:nvPr/>
        </p:nvSpPr>
        <p:spPr>
          <a:xfrm>
            <a:off x="5508104"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Multiply 120"/>
          <p:cNvSpPr/>
          <p:nvPr/>
        </p:nvSpPr>
        <p:spPr>
          <a:xfrm>
            <a:off x="6300192"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Multiply 121"/>
          <p:cNvSpPr/>
          <p:nvPr/>
        </p:nvSpPr>
        <p:spPr>
          <a:xfrm>
            <a:off x="7164288" y="6309320"/>
            <a:ext cx="360040" cy="35144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3" name="Picture 2" descr="Image result for football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28344" y="6017733"/>
            <a:ext cx="303736" cy="29158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oal Word with Soccer Bal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296468">
            <a:off x="7186513" y="4859478"/>
            <a:ext cx="1685125" cy="434763"/>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Boy Soccer Player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47366" y="4647981"/>
            <a:ext cx="1224434" cy="797243"/>
          </a:xfrm>
          <a:prstGeom prst="rect">
            <a:avLst/>
          </a:prstGeom>
          <a:noFill/>
          <a:extLst>
            <a:ext uri="{909E8E84-426E-40DD-AFC4-6F175D3DCCD1}">
              <a14:hiddenFill xmlns:a14="http://schemas.microsoft.com/office/drawing/2010/main">
                <a:solidFill>
                  <a:srgbClr val="FFFFFF"/>
                </a:solidFill>
              </a14:hiddenFill>
            </a:ext>
          </a:extLst>
        </p:spPr>
      </p:pic>
      <p:cxnSp>
        <p:nvCxnSpPr>
          <p:cNvPr id="124" name="Straight Connector 123"/>
          <p:cNvCxnSpPr/>
          <p:nvPr/>
        </p:nvCxnSpPr>
        <p:spPr>
          <a:xfrm>
            <a:off x="5220072" y="5076859"/>
            <a:ext cx="0" cy="1736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69"/>
          <p:cNvSpPr txBox="1">
            <a:spLocks noChangeArrowheads="1"/>
          </p:cNvSpPr>
          <p:nvPr/>
        </p:nvSpPr>
        <p:spPr bwMode="auto">
          <a:xfrm>
            <a:off x="4643437" y="2375009"/>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3. Shooting (technique)</a:t>
            </a:r>
          </a:p>
          <a:p>
            <a:pPr marL="0" indent="0" eaLnBrk="1" hangingPunct="1">
              <a:spcBef>
                <a:spcPct val="0"/>
              </a:spcBef>
              <a:buFontTx/>
              <a:buNone/>
            </a:pPr>
            <a:r>
              <a:rPr lang="en-GB" altLang="en-US" sz="1600" dirty="0">
                <a:latin typeface="Tw Cen MT Condensed" panose="020B0606020104020203" pitchFamily="34" charset="0"/>
              </a:rPr>
              <a:t>Each target represents a number</a:t>
            </a:r>
          </a:p>
          <a:p>
            <a:pPr marL="0" indent="0" eaLnBrk="1" hangingPunct="1">
              <a:spcBef>
                <a:spcPct val="0"/>
              </a:spcBef>
              <a:buFontTx/>
              <a:buNone/>
            </a:pPr>
            <a:r>
              <a:rPr lang="en-GB" altLang="en-US" sz="1600" dirty="0">
                <a:latin typeface="Tw Cen MT Condensed" panose="020B0606020104020203" pitchFamily="34" charset="0"/>
              </a:rPr>
              <a:t>of points, every time it is a child’s</a:t>
            </a:r>
          </a:p>
          <a:p>
            <a:pPr marL="0" indent="0" eaLnBrk="1" hangingPunct="1">
              <a:spcBef>
                <a:spcPct val="0"/>
              </a:spcBef>
              <a:buFontTx/>
              <a:buNone/>
            </a:pPr>
            <a:r>
              <a:rPr lang="en-GB" altLang="en-US" sz="1600" dirty="0">
                <a:latin typeface="Tw Cen MT Condensed" panose="020B0606020104020203" pitchFamily="34" charset="0"/>
              </a:rPr>
              <a:t>turn – allow them to take 3 shots</a:t>
            </a:r>
          </a:p>
          <a:p>
            <a:pPr marL="0" indent="0" eaLnBrk="1" hangingPunct="1">
              <a:spcBef>
                <a:spcPct val="0"/>
              </a:spcBef>
              <a:buFontTx/>
              <a:buNone/>
            </a:pPr>
            <a:r>
              <a:rPr lang="en-GB" altLang="en-US" sz="1600" dirty="0">
                <a:latin typeface="Tw Cen MT Condensed" panose="020B0606020104020203" pitchFamily="34" charset="0"/>
              </a:rPr>
              <a:t>minimum!</a:t>
            </a:r>
            <a:endParaRPr lang="en-GB" altLang="en-US" sz="1600" u="sng" dirty="0">
              <a:latin typeface="Tw Cen MT Condensed" pitchFamily="34" charset="0"/>
            </a:endParaRPr>
          </a:p>
          <a:p>
            <a:pPr marL="0" indent="0" eaLnBrk="1" hangingPunct="1">
              <a:spcBef>
                <a:spcPct val="0"/>
              </a:spcBef>
              <a:buNone/>
            </a:pPr>
            <a:r>
              <a:rPr lang="en-GB" altLang="en-US" sz="1600" b="1" i="1" u="sng" dirty="0">
                <a:latin typeface="Tw Cen MT Condensed" panose="020B0606020104020203" pitchFamily="34" charset="0"/>
              </a:rPr>
              <a:t>M/A further away, smaller targets</a:t>
            </a:r>
          </a:p>
          <a:p>
            <a:pPr marL="0" indent="0" eaLnBrk="1" hangingPunct="1">
              <a:spcBef>
                <a:spcPct val="0"/>
              </a:spcBef>
              <a:buNone/>
            </a:pPr>
            <a:r>
              <a:rPr lang="en-GB" altLang="en-US" sz="1600" b="1" i="1" u="sng" dirty="0">
                <a:latin typeface="Tw Cen MT Condensed" panose="020B0606020104020203" pitchFamily="34" charset="0"/>
              </a:rPr>
              <a:t>– Use weaker foot. </a:t>
            </a:r>
          </a:p>
          <a:p>
            <a:pPr marL="0" indent="0" eaLnBrk="1" hangingPunct="1">
              <a:spcBef>
                <a:spcPct val="0"/>
              </a:spcBef>
              <a:buNone/>
            </a:pPr>
            <a:r>
              <a:rPr lang="en-GB" altLang="en-US" sz="1600" b="1" i="1" u="sng" dirty="0">
                <a:latin typeface="Tw Cen MT Condensed" panose="020B0606020104020203" pitchFamily="34" charset="0"/>
              </a:rPr>
              <a:t>L/A close to target, large target.</a:t>
            </a:r>
            <a:endParaRPr lang="en-GB" sz="1500" u="sng" dirty="0">
              <a:latin typeface="Tw Cen MT Condensed" panose="020B0606020104020203" pitchFamily="34" charset="0"/>
            </a:endParaRPr>
          </a:p>
        </p:txBody>
      </p:sp>
      <p:sp>
        <p:nvSpPr>
          <p:cNvPr id="56" name="Oval 55"/>
          <p:cNvSpPr/>
          <p:nvPr/>
        </p:nvSpPr>
        <p:spPr>
          <a:xfrm>
            <a:off x="7884368" y="3933056"/>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p:cNvSpPr/>
          <p:nvPr/>
        </p:nvSpPr>
        <p:spPr>
          <a:xfrm>
            <a:off x="7019700"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p:cNvSpPr/>
          <p:nvPr/>
        </p:nvSpPr>
        <p:spPr>
          <a:xfrm>
            <a:off x="7451748"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p:cNvSpPr/>
          <p:nvPr/>
        </p:nvSpPr>
        <p:spPr>
          <a:xfrm>
            <a:off x="7596050"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p:cNvSpPr/>
          <p:nvPr/>
        </p:nvSpPr>
        <p:spPr>
          <a:xfrm>
            <a:off x="8099820"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p:cNvSpPr/>
          <p:nvPr/>
        </p:nvSpPr>
        <p:spPr>
          <a:xfrm>
            <a:off x="8244122"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Isosceles Triangle 61"/>
          <p:cNvSpPr/>
          <p:nvPr/>
        </p:nvSpPr>
        <p:spPr>
          <a:xfrm>
            <a:off x="8676170"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7052087"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2pts</a:t>
            </a:r>
          </a:p>
        </p:txBody>
      </p:sp>
      <p:cxnSp>
        <p:nvCxnSpPr>
          <p:cNvPr id="64" name="Straight Arrow Connector 63"/>
          <p:cNvCxnSpPr/>
          <p:nvPr/>
        </p:nvCxnSpPr>
        <p:spPr>
          <a:xfrm>
            <a:off x="7288207"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276223"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2pts</a:t>
            </a:r>
          </a:p>
        </p:txBody>
      </p:sp>
      <p:cxnSp>
        <p:nvCxnSpPr>
          <p:cNvPr id="66" name="Straight Arrow Connector 65"/>
          <p:cNvCxnSpPr/>
          <p:nvPr/>
        </p:nvCxnSpPr>
        <p:spPr>
          <a:xfrm>
            <a:off x="8512343"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668344"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5pts</a:t>
            </a:r>
          </a:p>
        </p:txBody>
      </p:sp>
      <p:cxnSp>
        <p:nvCxnSpPr>
          <p:cNvPr id="68" name="Straight Arrow Connector 67"/>
          <p:cNvCxnSpPr/>
          <p:nvPr/>
        </p:nvCxnSpPr>
        <p:spPr>
          <a:xfrm>
            <a:off x="7904464"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87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shoot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5"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4- Lesson 4  </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9"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10"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2"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5"/>
          <p:cNvSpPr>
            <a:spLocks noChangeArrowheads="1"/>
          </p:cNvSpPr>
          <p:nvPr/>
        </p:nvSpPr>
        <p:spPr bwMode="auto">
          <a:xfrm>
            <a:off x="179388" y="2966169"/>
            <a:ext cx="8785225" cy="3847207"/>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spcBef>
                <a:spcPct val="0"/>
              </a:spcBef>
            </a:pPr>
            <a:r>
              <a:rPr lang="en-GB" sz="1500" u="sng" dirty="0">
                <a:latin typeface="Tw Cen MT Condensed" panose="020B0606020104020203" pitchFamily="34" charset="0"/>
              </a:rPr>
              <a:t>2. Shooting (technique) – </a:t>
            </a:r>
            <a:r>
              <a:rPr lang="en-GB" sz="1600" dirty="0">
                <a:latin typeface="Tw Cen MT Condensed" panose="020B0606020104020203" pitchFamily="34" charset="0"/>
              </a:rPr>
              <a:t>Split class into groups of no more than 4</a:t>
            </a:r>
            <a:r>
              <a:rPr lang="en-GB" altLang="en-US" sz="1600" dirty="0">
                <a:latin typeface="Tw Cen MT Condensed" panose="020B0606020104020203" pitchFamily="34" charset="0"/>
              </a:rPr>
              <a:t>. Create targets against a wall/fence (see overleaf). Each target represents a number of points, every time it is a child’s turn – allow them to take 3 shots minimum! This will enable them to attempt to correct errors whilst the movement is still fresh in their muscle memory. </a:t>
            </a:r>
          </a:p>
          <a:p>
            <a:pPr>
              <a:spcBef>
                <a:spcPct val="0"/>
              </a:spcBef>
            </a:pPr>
            <a:r>
              <a:rPr lang="en-GB" altLang="en-US" sz="1600" b="1" i="1" u="sng" dirty="0">
                <a:latin typeface="Tw Cen MT Condensed" panose="020B0606020104020203" pitchFamily="34" charset="0"/>
              </a:rPr>
              <a:t>M/A further away, smaller targets – Use weaker foot. L/A close to target, large target.</a:t>
            </a:r>
            <a:endParaRPr lang="en-GB" sz="1500" u="sng" dirty="0">
              <a:latin typeface="Tw Cen MT Condensed" panose="020B0606020104020203" pitchFamily="34" charset="0"/>
            </a:endParaRPr>
          </a:p>
          <a:p>
            <a:pPr>
              <a:defRPr/>
            </a:pPr>
            <a:r>
              <a:rPr lang="en-GB" sz="1500" u="sng" dirty="0">
                <a:latin typeface="Tw Cen MT Condensed" panose="020B0606020104020203" pitchFamily="34" charset="0"/>
              </a:rPr>
              <a:t>3. Overload! – </a:t>
            </a:r>
            <a:r>
              <a:rPr lang="en-GB" sz="1500" dirty="0">
                <a:latin typeface="Tw Cen MT Condensed" panose="020B0606020104020203" pitchFamily="34" charset="0"/>
              </a:rPr>
              <a:t>It’s now time for the children to put the skills they have been developing to the test! For Overload  the children will start to apply their skills in a scenario close to an actual game of Football. For Overload you’ll need to mark out a pitch, but you will only need one goal per pitch. Don’t worry if do not have goals cones will do just fine. The aim is simple, score a goal! </a:t>
            </a:r>
            <a:r>
              <a:rPr lang="en-GB" sz="1500" b="1" i="1" u="sng" dirty="0">
                <a:latin typeface="Tw Cen MT Condensed" panose="020B0606020104020203" pitchFamily="34" charset="0"/>
              </a:rPr>
              <a:t>To start with make sure each group has three attackers vs one defender, as the activity develops and the children progress this can be adapted to 2 vs 1 or even 2 vs 2 to really challenge the children.</a:t>
            </a:r>
          </a:p>
          <a:p>
            <a:pPr>
              <a:defRPr/>
            </a:pP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4. First time strike! (Moving Ball) – </a:t>
            </a:r>
            <a:r>
              <a:rPr lang="en-GB" sz="1500" dirty="0">
                <a:latin typeface="Tw Cen MT Condensed" panose="020B0606020104020203" pitchFamily="34" charset="0"/>
              </a:rPr>
              <a:t>As we all know it is very rare when you get chance to a shot on goal when there is no defenders and the ball is calmly waiting for you to rip the net! This simple exercise starts to progress your children towards more match realistic circumstances. Using the same targets as used in the children’s Shooting practice – introduce a team mate. Ask one child to stand on the cone for 4 passes, the other children take turns in passing to this child, who passes the ball back for them to run onto &amp; strike! </a:t>
            </a:r>
            <a:r>
              <a:rPr lang="en-GB" sz="1500" b="1" i="1" u="sng" dirty="0">
                <a:latin typeface="Tw Cen MT Condensed" panose="020B0606020104020203" pitchFamily="34" charset="0"/>
              </a:rPr>
              <a:t>Need to differentiate? Use weak foot then add a GK!</a:t>
            </a:r>
            <a:endParaRPr lang="en-GB" sz="1500" u="sng" dirty="0">
              <a:latin typeface="Tw Cen MT Condensed" panose="020B0606020104020203" pitchFamily="34" charset="0"/>
            </a:endParaRPr>
          </a:p>
        </p:txBody>
      </p:sp>
      <p:sp>
        <p:nvSpPr>
          <p:cNvPr id="18"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laces?)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shoot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20"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1 (</a:t>
            </a:r>
            <a:r>
              <a:rPr lang="en-GB" altLang="en-US" sz="1400" dirty="0">
                <a:latin typeface="Tw Cen MT Condensed" panose="020B0606020104020203" pitchFamily="34" charset="0"/>
                <a:cs typeface="Narkisim" panose="020E0502050101010101" pitchFamily="34" charset="-79"/>
              </a:rPr>
              <a:t>Utilise changes of direction, speed &amp; level during performances/competition to succeed). 2 (Select and utilise appropriate tactics and techniques to cause problems for opponents). 5 (Displays an understanding of fair play, working well with others and leading a small group)</a:t>
            </a:r>
          </a:p>
        </p:txBody>
      </p:sp>
    </p:spTree>
    <p:extLst>
      <p:ext uri="{BB962C8B-B14F-4D97-AF65-F5344CB8AC3E}">
        <p14:creationId xmlns:p14="http://schemas.microsoft.com/office/powerpoint/2010/main" val="734184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4- Lesson 4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Girl Kicking Soccer 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Girl Soccer Pla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4643438" y="765175"/>
            <a:ext cx="4321175"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Muscle memory </a:t>
            </a:r>
          </a:p>
          <a:p>
            <a:pPr eaLnBrk="1" hangingPunct="1">
              <a:spcBef>
                <a:spcPct val="0"/>
              </a:spcBef>
              <a:buFontTx/>
              <a:buNone/>
            </a:pPr>
            <a:r>
              <a:rPr lang="en-GB" altLang="en-US" sz="1600" dirty="0">
                <a:latin typeface="Tw Cen MT Condensed" pitchFamily="34" charset="0"/>
              </a:rPr>
              <a:t>For children to be able to develop a skill, they must be allowed the opportunity to practice it continuously. Simply queuing for one</a:t>
            </a:r>
          </a:p>
          <a:p>
            <a:pPr eaLnBrk="1" hangingPunct="1">
              <a:spcBef>
                <a:spcPct val="0"/>
              </a:spcBef>
              <a:buFontTx/>
              <a:buNone/>
            </a:pPr>
            <a:r>
              <a:rPr lang="en-GB" altLang="en-US" sz="1600" dirty="0">
                <a:latin typeface="Tw Cen MT Condensed" pitchFamily="34" charset="0"/>
              </a:rPr>
              <a:t>Attempt at something will not allow this to happen. Always allow children to multiple attempts if your activity requires an element of queuing.</a:t>
            </a:r>
          </a:p>
        </p:txBody>
      </p:sp>
      <p:sp>
        <p:nvSpPr>
          <p:cNvPr id="10" name="TextBox 6"/>
          <p:cNvSpPr txBox="1">
            <a:spLocks noChangeArrowheads="1"/>
          </p:cNvSpPr>
          <p:nvPr/>
        </p:nvSpPr>
        <p:spPr bwMode="auto">
          <a:xfrm>
            <a:off x="179388" y="764704"/>
            <a:ext cx="4321175" cy="1551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Teaching Points – Shooting</a:t>
            </a:r>
          </a:p>
          <a:p>
            <a:pPr>
              <a:buNone/>
              <a:defRPr/>
            </a:pPr>
            <a:r>
              <a:rPr lang="en-GB" sz="1600" dirty="0">
                <a:latin typeface="Tw Cen MT Condensed" panose="020B0606020104020203" pitchFamily="34" charset="0"/>
              </a:rPr>
              <a:t>Place ball level w/ standing foot</a:t>
            </a:r>
          </a:p>
          <a:p>
            <a:pPr>
              <a:buNone/>
              <a:defRPr/>
            </a:pPr>
            <a:r>
              <a:rPr lang="en-GB" sz="1600" dirty="0">
                <a:latin typeface="Tw Cen MT Condensed" panose="020B0606020104020203" pitchFamily="34" charset="0"/>
              </a:rPr>
              <a:t>Strike through the ball with laces</a:t>
            </a:r>
          </a:p>
          <a:p>
            <a:pPr>
              <a:buNone/>
              <a:defRPr/>
            </a:pPr>
            <a:r>
              <a:rPr lang="en-GB" sz="1600" dirty="0">
                <a:latin typeface="Tw Cen MT Condensed" panose="020B0606020104020203" pitchFamily="34" charset="0"/>
              </a:rPr>
              <a:t>Keep head over the ball</a:t>
            </a:r>
          </a:p>
          <a:p>
            <a:pPr>
              <a:buNone/>
              <a:defRPr/>
            </a:pPr>
            <a:r>
              <a:rPr lang="en-GB" sz="1600" dirty="0">
                <a:latin typeface="Tw Cen MT Condensed" panose="020B0606020104020203" pitchFamily="34" charset="0"/>
              </a:rPr>
              <a:t>(This keeps the flight of the ball low)</a:t>
            </a:r>
            <a:endParaRPr lang="en-GB" altLang="en-US" sz="1600" u="sng" dirty="0">
              <a:latin typeface="Tw Cen MT Condensed" pitchFamily="34" charset="0"/>
            </a:endParaRPr>
          </a:p>
        </p:txBody>
      </p:sp>
      <p:sp>
        <p:nvSpPr>
          <p:cNvPr id="45"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TextBox 69"/>
          <p:cNvSpPr txBox="1">
            <a:spLocks noChangeArrowheads="1"/>
          </p:cNvSpPr>
          <p:nvPr/>
        </p:nvSpPr>
        <p:spPr bwMode="auto">
          <a:xfrm>
            <a:off x="179512" y="2375009"/>
            <a:ext cx="432105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2. Shooting (technique)</a:t>
            </a:r>
          </a:p>
          <a:p>
            <a:pPr marL="0" indent="0" eaLnBrk="1" hangingPunct="1">
              <a:spcBef>
                <a:spcPct val="0"/>
              </a:spcBef>
              <a:buFontTx/>
              <a:buNone/>
            </a:pPr>
            <a:r>
              <a:rPr lang="en-GB" altLang="en-US" sz="1600" dirty="0">
                <a:latin typeface="Tw Cen MT Condensed" panose="020B0606020104020203" pitchFamily="34" charset="0"/>
              </a:rPr>
              <a:t>Each target represents a number</a:t>
            </a:r>
          </a:p>
          <a:p>
            <a:pPr marL="0" indent="0" eaLnBrk="1" hangingPunct="1">
              <a:spcBef>
                <a:spcPct val="0"/>
              </a:spcBef>
              <a:buFontTx/>
              <a:buNone/>
            </a:pPr>
            <a:r>
              <a:rPr lang="en-GB" altLang="en-US" sz="1600" dirty="0">
                <a:latin typeface="Tw Cen MT Condensed" panose="020B0606020104020203" pitchFamily="34" charset="0"/>
              </a:rPr>
              <a:t>of points, every time it is a child’s</a:t>
            </a:r>
          </a:p>
          <a:p>
            <a:pPr marL="0" indent="0" eaLnBrk="1" hangingPunct="1">
              <a:spcBef>
                <a:spcPct val="0"/>
              </a:spcBef>
              <a:buFontTx/>
              <a:buNone/>
            </a:pPr>
            <a:r>
              <a:rPr lang="en-GB" altLang="en-US" sz="1600" dirty="0">
                <a:latin typeface="Tw Cen MT Condensed" panose="020B0606020104020203" pitchFamily="34" charset="0"/>
              </a:rPr>
              <a:t>turn – allow them to take 3 shots</a:t>
            </a:r>
          </a:p>
          <a:p>
            <a:pPr marL="0" indent="0" eaLnBrk="1" hangingPunct="1">
              <a:spcBef>
                <a:spcPct val="0"/>
              </a:spcBef>
              <a:buFontTx/>
              <a:buNone/>
            </a:pPr>
            <a:r>
              <a:rPr lang="en-GB" altLang="en-US" sz="1600" dirty="0">
                <a:latin typeface="Tw Cen MT Condensed" panose="020B0606020104020203" pitchFamily="34" charset="0"/>
              </a:rPr>
              <a:t>minimum!</a:t>
            </a:r>
            <a:endParaRPr lang="en-GB" altLang="en-US" sz="1600" u="sng" dirty="0">
              <a:latin typeface="Tw Cen MT Condensed" pitchFamily="34" charset="0"/>
            </a:endParaRPr>
          </a:p>
          <a:p>
            <a:pPr marL="0" indent="0" eaLnBrk="1" hangingPunct="1">
              <a:spcBef>
                <a:spcPct val="0"/>
              </a:spcBef>
              <a:buNone/>
            </a:pPr>
            <a:r>
              <a:rPr lang="en-GB" altLang="en-US" sz="1600" b="1" i="1" u="sng" dirty="0">
                <a:latin typeface="Tw Cen MT Condensed" panose="020B0606020104020203" pitchFamily="34" charset="0"/>
              </a:rPr>
              <a:t>M/A further away, smaller targets</a:t>
            </a:r>
          </a:p>
          <a:p>
            <a:pPr marL="0" indent="0" eaLnBrk="1" hangingPunct="1">
              <a:spcBef>
                <a:spcPct val="0"/>
              </a:spcBef>
              <a:buNone/>
            </a:pPr>
            <a:r>
              <a:rPr lang="en-GB" altLang="en-US" sz="1600" b="1" i="1" u="sng" dirty="0">
                <a:latin typeface="Tw Cen MT Condensed" panose="020B0606020104020203" pitchFamily="34" charset="0"/>
              </a:rPr>
              <a:t>– Use weaker foot. </a:t>
            </a:r>
          </a:p>
          <a:p>
            <a:pPr marL="0" indent="0" eaLnBrk="1" hangingPunct="1">
              <a:spcBef>
                <a:spcPct val="0"/>
              </a:spcBef>
              <a:buNone/>
            </a:pPr>
            <a:r>
              <a:rPr lang="en-GB" altLang="en-US" sz="1600" b="1" i="1" u="sng" dirty="0">
                <a:latin typeface="Tw Cen MT Condensed" panose="020B0606020104020203" pitchFamily="34" charset="0"/>
              </a:rPr>
              <a:t>L/A close to target, large target.</a:t>
            </a:r>
            <a:endParaRPr lang="en-GB" sz="1500" u="sng" dirty="0">
              <a:latin typeface="Tw Cen MT Condensed" panose="020B0606020104020203" pitchFamily="34" charset="0"/>
            </a:endParaRPr>
          </a:p>
        </p:txBody>
      </p:sp>
      <p:pic>
        <p:nvPicPr>
          <p:cNvPr id="55" name="Picture 2" descr="http://www.soccer-fans-info.com/image-files/soccer-fundamentals-shooting4.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836613"/>
            <a:ext cx="1116764" cy="13963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5" name="Oval 64"/>
          <p:cNvSpPr/>
          <p:nvPr/>
        </p:nvSpPr>
        <p:spPr>
          <a:xfrm>
            <a:off x="3420443" y="3933056"/>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a:off x="2555775"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2987823" y="2996952"/>
            <a:ext cx="144302"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3132125"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3635895" y="2996952"/>
            <a:ext cx="144302"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p:cNvSpPr/>
          <p:nvPr/>
        </p:nvSpPr>
        <p:spPr>
          <a:xfrm>
            <a:off x="3780197"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p:cNvSpPr/>
          <p:nvPr/>
        </p:nvSpPr>
        <p:spPr>
          <a:xfrm>
            <a:off x="4212245" y="2996952"/>
            <a:ext cx="144302"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p:cNvSpPr txBox="1"/>
          <p:nvPr/>
        </p:nvSpPr>
        <p:spPr>
          <a:xfrm>
            <a:off x="2588162"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2pts</a:t>
            </a:r>
          </a:p>
        </p:txBody>
      </p:sp>
      <p:cxnSp>
        <p:nvCxnSpPr>
          <p:cNvPr id="74" name="Straight Arrow Connector 73"/>
          <p:cNvCxnSpPr/>
          <p:nvPr/>
        </p:nvCxnSpPr>
        <p:spPr>
          <a:xfrm>
            <a:off x="2824282"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812298"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2pts</a:t>
            </a:r>
          </a:p>
        </p:txBody>
      </p:sp>
      <p:cxnSp>
        <p:nvCxnSpPr>
          <p:cNvPr id="76" name="Straight Arrow Connector 75"/>
          <p:cNvCxnSpPr/>
          <p:nvPr/>
        </p:nvCxnSpPr>
        <p:spPr>
          <a:xfrm>
            <a:off x="4048418"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204419" y="2420888"/>
            <a:ext cx="472241" cy="276999"/>
          </a:xfrm>
          <a:prstGeom prst="rect">
            <a:avLst/>
          </a:prstGeom>
          <a:noFill/>
          <a:ln>
            <a:solidFill>
              <a:schemeClr val="tx1"/>
            </a:solidFill>
          </a:ln>
        </p:spPr>
        <p:txBody>
          <a:bodyPr wrap="square" rtlCol="0">
            <a:spAutoFit/>
          </a:bodyPr>
          <a:lstStyle/>
          <a:p>
            <a:pPr algn="ctr"/>
            <a:r>
              <a:rPr lang="en-GB" sz="1200" dirty="0">
                <a:latin typeface="Tw Cen MT Condensed" panose="020B0606020104020203" pitchFamily="34" charset="0"/>
              </a:rPr>
              <a:t>5pts</a:t>
            </a:r>
          </a:p>
        </p:txBody>
      </p:sp>
      <p:cxnSp>
        <p:nvCxnSpPr>
          <p:cNvPr id="78" name="Straight Arrow Connector 77"/>
          <p:cNvCxnSpPr/>
          <p:nvPr/>
        </p:nvCxnSpPr>
        <p:spPr>
          <a:xfrm>
            <a:off x="3440539" y="2708920"/>
            <a:ext cx="0"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Box 69"/>
          <p:cNvSpPr txBox="1">
            <a:spLocks noChangeArrowheads="1"/>
          </p:cNvSpPr>
          <p:nvPr/>
        </p:nvSpPr>
        <p:spPr bwMode="auto">
          <a:xfrm>
            <a:off x="4643438" y="2375200"/>
            <a:ext cx="4321175"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3. Overload!</a:t>
            </a:r>
            <a:endParaRPr lang="en-GB" sz="1600" b="1" i="1" u="sng" dirty="0">
              <a:latin typeface="Tw Cen MT Condensed" panose="020B0606020104020203" pitchFamily="34" charset="0"/>
            </a:endParaRPr>
          </a:p>
          <a:p>
            <a:pPr marL="0" indent="0" eaLnBrk="1" hangingPunct="1">
              <a:spcBef>
                <a:spcPct val="0"/>
              </a:spcBef>
              <a:buNone/>
            </a:pPr>
            <a:r>
              <a:rPr lang="en-GB" sz="1600" b="1" i="1" u="sng" dirty="0">
                <a:latin typeface="Tw Cen MT Condensed" panose="020B0606020104020203" pitchFamily="34" charset="0"/>
              </a:rPr>
              <a:t>To start with make</a:t>
            </a:r>
          </a:p>
          <a:p>
            <a:pPr marL="0" indent="0" eaLnBrk="1" hangingPunct="1">
              <a:spcBef>
                <a:spcPct val="0"/>
              </a:spcBef>
              <a:buNone/>
            </a:pPr>
            <a:r>
              <a:rPr lang="en-GB" sz="1600" b="1" i="1" u="sng" dirty="0">
                <a:latin typeface="Tw Cen MT Condensed" panose="020B0606020104020203" pitchFamily="34" charset="0"/>
              </a:rPr>
              <a:t>sure each group has</a:t>
            </a:r>
          </a:p>
          <a:p>
            <a:pPr marL="0" indent="0" eaLnBrk="1" hangingPunct="1">
              <a:spcBef>
                <a:spcPct val="0"/>
              </a:spcBef>
              <a:buNone/>
            </a:pPr>
            <a:r>
              <a:rPr lang="en-GB" sz="1600" b="1" i="1" u="sng" dirty="0">
                <a:latin typeface="Tw Cen MT Condensed" panose="020B0606020104020203" pitchFamily="34" charset="0"/>
              </a:rPr>
              <a:t>3 attackers vs 1defender, </a:t>
            </a:r>
          </a:p>
          <a:p>
            <a:pPr marL="0" indent="0" eaLnBrk="1" hangingPunct="1">
              <a:spcBef>
                <a:spcPct val="0"/>
              </a:spcBef>
              <a:buNone/>
            </a:pPr>
            <a:r>
              <a:rPr lang="en-GB" sz="1600" b="1" i="1" u="sng" dirty="0">
                <a:latin typeface="Tw Cen MT Condensed" panose="020B0606020104020203" pitchFamily="34" charset="0"/>
              </a:rPr>
              <a:t>as the activity develops</a:t>
            </a:r>
          </a:p>
          <a:p>
            <a:pPr marL="0" indent="0" eaLnBrk="1" hangingPunct="1">
              <a:spcBef>
                <a:spcPct val="0"/>
              </a:spcBef>
              <a:buNone/>
            </a:pPr>
            <a:r>
              <a:rPr lang="en-GB" sz="1600" b="1" i="1" u="sng" dirty="0">
                <a:latin typeface="Tw Cen MT Condensed" panose="020B0606020104020203" pitchFamily="34" charset="0"/>
              </a:rPr>
              <a:t>and the children progress</a:t>
            </a:r>
          </a:p>
          <a:p>
            <a:pPr marL="0" indent="0" eaLnBrk="1" hangingPunct="1">
              <a:spcBef>
                <a:spcPct val="0"/>
              </a:spcBef>
              <a:buNone/>
            </a:pPr>
            <a:r>
              <a:rPr lang="en-GB" sz="1600" b="1" i="1" u="sng" dirty="0">
                <a:latin typeface="Tw Cen MT Condensed" panose="020B0606020104020203" pitchFamily="34" charset="0"/>
              </a:rPr>
              <a:t>this can be adapted to</a:t>
            </a:r>
          </a:p>
          <a:p>
            <a:pPr marL="0" indent="0" eaLnBrk="1" hangingPunct="1">
              <a:spcBef>
                <a:spcPct val="0"/>
              </a:spcBef>
              <a:buNone/>
            </a:pPr>
            <a:r>
              <a:rPr lang="en-GB" sz="1600" b="1" i="1" u="sng" dirty="0">
                <a:latin typeface="Tw Cen MT Condensed" panose="020B0606020104020203" pitchFamily="34" charset="0"/>
              </a:rPr>
              <a:t>2 vs 1 or even 2 vs 2 to really challenge the children.</a:t>
            </a:r>
            <a:endParaRPr lang="en-GB" sz="1600" u="sng" dirty="0">
              <a:latin typeface="Tw Cen MT Condensed" panose="020B0606020104020203" pitchFamily="34" charset="0"/>
            </a:endParaRPr>
          </a:p>
        </p:txBody>
      </p:sp>
      <p:pic>
        <p:nvPicPr>
          <p:cNvPr id="7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9278" y="2585938"/>
            <a:ext cx="2193202" cy="134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TextBox 69"/>
          <p:cNvSpPr txBox="1">
            <a:spLocks noChangeArrowheads="1"/>
          </p:cNvSpPr>
          <p:nvPr/>
        </p:nvSpPr>
        <p:spPr bwMode="auto">
          <a:xfrm>
            <a:off x="179512" y="4581128"/>
            <a:ext cx="8785101" cy="2062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1600" u="sng" dirty="0">
                <a:latin typeface="Tw Cen MT Condensed" pitchFamily="34" charset="0"/>
              </a:rPr>
              <a:t>4. First time strike (Moving ball) </a:t>
            </a:r>
          </a:p>
          <a:p>
            <a:pPr marL="0" indent="0" eaLnBrk="1" hangingPunct="1">
              <a:spcBef>
                <a:spcPct val="0"/>
              </a:spcBef>
              <a:buNone/>
            </a:pPr>
            <a:endParaRPr lang="en-GB" sz="1600" b="1" i="1" u="sng" dirty="0">
              <a:latin typeface="Tw Cen MT Condensed" panose="020B0606020104020203" pitchFamily="34" charset="0"/>
            </a:endParaRPr>
          </a:p>
          <a:p>
            <a:pPr marL="0" indent="0" eaLnBrk="1" hangingPunct="1">
              <a:spcBef>
                <a:spcPct val="0"/>
              </a:spcBef>
              <a:buNone/>
            </a:pPr>
            <a:r>
              <a:rPr lang="en-GB" sz="1600" dirty="0">
                <a:latin typeface="Tw Cen MT Condensed" panose="020B0606020104020203" pitchFamily="34" charset="0"/>
              </a:rPr>
              <a:t>Ask one child to stand on the cone for</a:t>
            </a:r>
          </a:p>
          <a:p>
            <a:pPr marL="0" indent="0" eaLnBrk="1" hangingPunct="1">
              <a:spcBef>
                <a:spcPct val="0"/>
              </a:spcBef>
              <a:buNone/>
            </a:pPr>
            <a:r>
              <a:rPr lang="en-GB" sz="1600" dirty="0">
                <a:latin typeface="Tw Cen MT Condensed" panose="020B0606020104020203" pitchFamily="34" charset="0"/>
              </a:rPr>
              <a:t>4 passes, the other children take turns</a:t>
            </a:r>
          </a:p>
          <a:p>
            <a:pPr marL="0" indent="0" eaLnBrk="1" hangingPunct="1">
              <a:spcBef>
                <a:spcPct val="0"/>
              </a:spcBef>
              <a:buNone/>
            </a:pPr>
            <a:r>
              <a:rPr lang="en-GB" sz="1600" dirty="0">
                <a:latin typeface="Tw Cen MT Condensed" panose="020B0606020104020203" pitchFamily="34" charset="0"/>
              </a:rPr>
              <a:t>in passing to this child, who passes the</a:t>
            </a:r>
          </a:p>
          <a:p>
            <a:pPr marL="0" indent="0" eaLnBrk="1" hangingPunct="1">
              <a:spcBef>
                <a:spcPct val="0"/>
              </a:spcBef>
              <a:buNone/>
            </a:pPr>
            <a:r>
              <a:rPr lang="en-GB" sz="1600" dirty="0">
                <a:latin typeface="Tw Cen MT Condensed" panose="020B0606020104020203" pitchFamily="34" charset="0"/>
              </a:rPr>
              <a:t>ball back for them to run onto &amp; strike!</a:t>
            </a:r>
          </a:p>
          <a:p>
            <a:pPr marL="0" indent="0" eaLnBrk="1" hangingPunct="1">
              <a:spcBef>
                <a:spcPct val="0"/>
              </a:spcBef>
              <a:buNone/>
            </a:pPr>
            <a:endParaRPr lang="en-GB" sz="1600" dirty="0">
              <a:latin typeface="Tw Cen MT Condensed" panose="020B0606020104020203" pitchFamily="34" charset="0"/>
            </a:endParaRPr>
          </a:p>
          <a:p>
            <a:pPr marL="0" indent="0" eaLnBrk="1" hangingPunct="1">
              <a:spcBef>
                <a:spcPct val="0"/>
              </a:spcBef>
              <a:buNone/>
            </a:pPr>
            <a:r>
              <a:rPr lang="en-GB" sz="1600" dirty="0">
                <a:latin typeface="Tw Cen MT Condensed" panose="020B0606020104020203" pitchFamily="34" charset="0"/>
              </a:rPr>
              <a:t> </a:t>
            </a:r>
            <a:r>
              <a:rPr lang="en-GB" sz="1600" b="1" i="1" u="sng" dirty="0">
                <a:latin typeface="Tw Cen MT Condensed" panose="020B0606020104020203" pitchFamily="34" charset="0"/>
              </a:rPr>
              <a:t>Need to differentiate? Use weak foot then add a GK!</a:t>
            </a:r>
            <a:endParaRPr lang="en-GB" sz="1600" u="sng" dirty="0">
              <a:latin typeface="Tw Cen MT Condensed" panose="020B0606020104020203" pitchFamily="34" charset="0"/>
            </a:endParaRPr>
          </a:p>
        </p:txBody>
      </p:sp>
      <p:pic>
        <p:nvPicPr>
          <p:cNvPr id="8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575" t="48705" r="57243" b="29446"/>
          <a:stretch/>
        </p:blipFill>
        <p:spPr bwMode="auto">
          <a:xfrm rot="5400000">
            <a:off x="7246469" y="5097950"/>
            <a:ext cx="2016224" cy="102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Isosceles Triangle 81"/>
          <p:cNvSpPr/>
          <p:nvPr/>
        </p:nvSpPr>
        <p:spPr>
          <a:xfrm rot="5400000">
            <a:off x="7742447" y="4727240"/>
            <a:ext cx="139824"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Isosceles Triangle 82"/>
          <p:cNvSpPr/>
          <p:nvPr/>
        </p:nvSpPr>
        <p:spPr>
          <a:xfrm rot="5400000">
            <a:off x="7742448" y="5155096"/>
            <a:ext cx="139824" cy="144016"/>
          </a:xfrm>
          <a:prstGeom prst="triangl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Isosceles Triangle 83"/>
          <p:cNvSpPr/>
          <p:nvPr/>
        </p:nvSpPr>
        <p:spPr>
          <a:xfrm rot="5400000">
            <a:off x="7742448" y="5299112"/>
            <a:ext cx="139824"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Isosceles Triangle 84"/>
          <p:cNvSpPr/>
          <p:nvPr/>
        </p:nvSpPr>
        <p:spPr>
          <a:xfrm rot="5400000">
            <a:off x="7742448" y="5735352"/>
            <a:ext cx="139824" cy="14401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Isosceles Triangle 85"/>
          <p:cNvSpPr/>
          <p:nvPr/>
        </p:nvSpPr>
        <p:spPr>
          <a:xfrm rot="5400000">
            <a:off x="7742448" y="5887752"/>
            <a:ext cx="139824"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Isosceles Triangle 86"/>
          <p:cNvSpPr/>
          <p:nvPr/>
        </p:nvSpPr>
        <p:spPr>
          <a:xfrm rot="5400000">
            <a:off x="7742448" y="6383424"/>
            <a:ext cx="139824" cy="1440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5868144" y="5517232"/>
            <a:ext cx="70727" cy="720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4861313" y="5517232"/>
            <a:ext cx="70727" cy="720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Multiply 89"/>
          <p:cNvSpPr/>
          <p:nvPr/>
        </p:nvSpPr>
        <p:spPr>
          <a:xfrm>
            <a:off x="4644008" y="5445224"/>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1" name="Multiply 90"/>
          <p:cNvSpPr/>
          <p:nvPr/>
        </p:nvSpPr>
        <p:spPr>
          <a:xfrm>
            <a:off x="4498529" y="5445224"/>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2" name="Multiply 91"/>
          <p:cNvSpPr/>
          <p:nvPr/>
        </p:nvSpPr>
        <p:spPr>
          <a:xfrm>
            <a:off x="4283968" y="5445224"/>
            <a:ext cx="217487" cy="233933"/>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3" name="Multiply 92"/>
          <p:cNvSpPr/>
          <p:nvPr/>
        </p:nvSpPr>
        <p:spPr>
          <a:xfrm>
            <a:off x="5940152" y="5427315"/>
            <a:ext cx="217487" cy="23393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cxnSp>
        <p:nvCxnSpPr>
          <p:cNvPr id="94" name="Straight Arrow Connector 93"/>
          <p:cNvCxnSpPr/>
          <p:nvPr/>
        </p:nvCxnSpPr>
        <p:spPr>
          <a:xfrm>
            <a:off x="4932040" y="5553236"/>
            <a:ext cx="7920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5915170" y="5581533"/>
            <a:ext cx="0" cy="2806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Right Arrow 95"/>
          <p:cNvSpPr/>
          <p:nvPr/>
        </p:nvSpPr>
        <p:spPr>
          <a:xfrm rot="1071756">
            <a:off x="4805084" y="5771692"/>
            <a:ext cx="1093788" cy="131355"/>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7294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179388" y="725488"/>
            <a:ext cx="3240087" cy="1152525"/>
          </a:xfrm>
          <a:prstGeom prst="rect">
            <a:avLst/>
          </a:prstGeom>
          <a:solidFill>
            <a:schemeClr val="tx2">
              <a:lumMod val="40000"/>
              <a:lumOff val="60000"/>
            </a:schemeClr>
          </a:solidFill>
          <a:ln w="9525">
            <a:solidFill>
              <a:schemeClr val="tx1"/>
            </a:solidFill>
            <a:miter lim="800000"/>
            <a:headEnd/>
            <a:tailEnd/>
          </a:ln>
        </p:spPr>
        <p:txBody>
          <a:bodyPr>
            <a:normAutofit fontScale="92500" lnSpcReduction="20000"/>
          </a:bodyPr>
          <a:lstStyle/>
          <a:p>
            <a:pPr marL="342900" indent="-342900" fontAlgn="auto">
              <a:spcBef>
                <a:spcPct val="20000"/>
              </a:spcBef>
              <a:spcAft>
                <a:spcPts val="0"/>
              </a:spcAft>
              <a:buFont typeface="Arial" pitchFamily="34" charset="0"/>
              <a:buNone/>
              <a:defRPr/>
            </a:pPr>
            <a:r>
              <a:rPr lang="en-GB" sz="1400" b="1" u="sng" dirty="0">
                <a:latin typeface="Tw Cen MT Condensed" panose="020B0606020104020203" pitchFamily="34" charset="0"/>
                <a:cs typeface="+mn-cs"/>
              </a:rPr>
              <a:t>Learning Objectives:</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1 – Can children use teaching points to shoot effectively</a:t>
            </a:r>
          </a:p>
          <a:p>
            <a:pPr fontAlgn="auto">
              <a:spcBef>
                <a:spcPct val="20000"/>
              </a:spcBef>
              <a:spcAft>
                <a:spcPts val="0"/>
              </a:spcAft>
              <a:buFont typeface="Arial" pitchFamily="34" charset="0"/>
              <a:buNone/>
              <a:defRPr/>
            </a:pPr>
            <a:r>
              <a:rPr lang="en-GB" sz="1600" dirty="0">
                <a:latin typeface="Tw Cen MT Condensed" panose="020B0606020104020203" pitchFamily="34" charset="0"/>
                <a:cs typeface="+mn-cs"/>
              </a:rPr>
              <a:t>L.O 2 – Can children use knowledge of technique to </a:t>
            </a:r>
            <a:r>
              <a:rPr lang="en-GB" sz="1600" dirty="0">
                <a:latin typeface="Tw Cen MT Condensed" panose="020B0606020104020203" pitchFamily="34" charset="0"/>
              </a:rPr>
              <a:t>suggest ways for peer’s to improve</a:t>
            </a:r>
            <a:endParaRPr lang="en-GB" sz="1600" dirty="0">
              <a:latin typeface="Tw Cen MT Condensed" panose="020B0606020104020203" pitchFamily="34" charset="0"/>
              <a:cs typeface="+mn-cs"/>
            </a:endParaRPr>
          </a:p>
        </p:txBody>
      </p:sp>
      <p:sp>
        <p:nvSpPr>
          <p:cNvPr id="3" name="Title 1"/>
          <p:cNvSpPr txBox="1">
            <a:spLocks/>
          </p:cNvSpPr>
          <p:nvPr/>
        </p:nvSpPr>
        <p:spPr bwMode="auto">
          <a:xfrm>
            <a:off x="1403350" y="42863"/>
            <a:ext cx="6481763" cy="649287"/>
          </a:xfrm>
          <a:prstGeom prst="rect">
            <a:avLst/>
          </a:prstGeom>
          <a:solidFill>
            <a:srgbClr val="00B050"/>
          </a:solidFill>
          <a:ln w="9525">
            <a:solidFill>
              <a:schemeClr val="tx1"/>
            </a:solidFill>
            <a:miter lim="800000"/>
            <a:headEnd/>
            <a:tailEnd/>
          </a:ln>
        </p:spPr>
        <p:txBody>
          <a:bodyPr anchor="ctr">
            <a:normAutofit/>
          </a:bodyPr>
          <a:lstStyle/>
          <a:p>
            <a:pPr algn="ctr" fontAlgn="auto">
              <a:spcBef>
                <a:spcPts val="0"/>
              </a:spcBef>
              <a:spcAft>
                <a:spcPts val="0"/>
              </a:spcAft>
              <a:defRPr/>
            </a:pPr>
            <a:r>
              <a:rPr lang="en-GB" sz="2400" dirty="0">
                <a:latin typeface="Tw Cen MT Condensed Extra Bold" panose="020B0803020202020204" pitchFamily="34" charset="0"/>
                <a:ea typeface="+mj-ea"/>
                <a:cs typeface="+mj-cs"/>
              </a:rPr>
              <a:t> Football Year 4- Lesson 5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322263"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18073" b="15977"/>
          <a:stretch>
            <a:fillRect/>
          </a:stretch>
        </p:blipFill>
        <p:spPr bwMode="auto">
          <a:xfrm>
            <a:off x="7812088" y="-26988"/>
            <a:ext cx="1081087"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2"/>
          <p:cNvSpPr txBox="1">
            <a:spLocks noChangeArrowheads="1"/>
          </p:cNvSpPr>
          <p:nvPr/>
        </p:nvSpPr>
        <p:spPr bwMode="auto">
          <a:xfrm>
            <a:off x="5940425" y="1932707"/>
            <a:ext cx="3024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Inspiration in P.E! - </a:t>
            </a:r>
          </a:p>
        </p:txBody>
      </p:sp>
      <p:sp>
        <p:nvSpPr>
          <p:cNvPr id="7" name="TextBox 10"/>
          <p:cNvSpPr txBox="1">
            <a:spLocks noChangeArrowheads="1"/>
          </p:cNvSpPr>
          <p:nvPr/>
        </p:nvSpPr>
        <p:spPr bwMode="auto">
          <a:xfrm>
            <a:off x="179388" y="1932707"/>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latin typeface="Tw Cen MT Condensed Extra Bold" pitchFamily="34" charset="0"/>
              </a:rPr>
              <a:t>Numeracy</a:t>
            </a:r>
            <a:r>
              <a:rPr lang="en-GB" altLang="en-US" sz="1800" dirty="0">
                <a:latin typeface="Tw Cen MT Condensed Extra Bold" pitchFamily="34" charset="0"/>
              </a:rPr>
              <a:t> in P.E! - </a:t>
            </a:r>
          </a:p>
        </p:txBody>
      </p:sp>
      <p:sp>
        <p:nvSpPr>
          <p:cNvPr id="8" name="TextBox 11"/>
          <p:cNvSpPr txBox="1">
            <a:spLocks noChangeArrowheads="1"/>
          </p:cNvSpPr>
          <p:nvPr/>
        </p:nvSpPr>
        <p:spPr bwMode="auto">
          <a:xfrm>
            <a:off x="3132138" y="1932707"/>
            <a:ext cx="2808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a:latin typeface="Tw Cen MT Condensed Extra Bold" pitchFamily="34" charset="0"/>
              </a:rPr>
              <a:t>Literacy in P.E! - </a:t>
            </a:r>
          </a:p>
        </p:txBody>
      </p:sp>
      <p:pic>
        <p:nvPicPr>
          <p:cNvPr id="10" name="Picture 20" descr="C:\Users\class3\AppData\Local\Microsoft\Windows\Temporary Internet Files\Low\Content.IE5\JRAFYQTJ\+%20Goal[1].jpg"/>
          <p:cNvPicPr>
            <a:picLocks noChangeAspect="1" noChangeArrowheads="1"/>
          </p:cNvPicPr>
          <p:nvPr/>
        </p:nvPicPr>
        <p:blipFill>
          <a:blip r:embed="rId3">
            <a:extLst>
              <a:ext uri="{28A0092B-C50C-407E-A947-70E740481C1C}">
                <a14:useLocalDpi xmlns:a14="http://schemas.microsoft.com/office/drawing/2010/main" val="0"/>
              </a:ext>
            </a:extLst>
          </a:blip>
          <a:srcRect t="3590" b="4846"/>
          <a:stretch>
            <a:fillRect/>
          </a:stretch>
        </p:blipFill>
        <p:spPr bwMode="auto">
          <a:xfrm>
            <a:off x="2300288" y="1916832"/>
            <a:ext cx="54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p:cNvPicPr>
            <a:picLocks noChangeAspect="1" noChangeArrowheads="1"/>
          </p:cNvPicPr>
          <p:nvPr/>
        </p:nvPicPr>
        <p:blipFill>
          <a:blip r:embed="rId4">
            <a:extLst>
              <a:ext uri="{28A0092B-C50C-407E-A947-70E740481C1C}">
                <a14:useLocalDpi xmlns:a14="http://schemas.microsoft.com/office/drawing/2010/main" val="0"/>
              </a:ext>
            </a:extLst>
          </a:blip>
          <a:srcRect l="6734" t="11652" r="7497" b="9624"/>
          <a:stretch>
            <a:fillRect/>
          </a:stretch>
        </p:blipFill>
        <p:spPr bwMode="auto">
          <a:xfrm>
            <a:off x="5076825" y="1932707"/>
            <a:ext cx="5095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3" descr="http://tummax.com/wp-content/uploads/2015/05/w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1932707"/>
            <a:ext cx="841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Girl Kicking Soccer Ba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94260" y="68262"/>
            <a:ext cx="577540" cy="5984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irl Soccer Player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57527"/>
            <a:ext cx="904289" cy="59080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p:cNvSpPr>
            <a:spLocks noChangeArrowheads="1"/>
          </p:cNvSpPr>
          <p:nvPr/>
        </p:nvSpPr>
        <p:spPr bwMode="auto">
          <a:xfrm>
            <a:off x="179388" y="2996952"/>
            <a:ext cx="8785225" cy="3785652"/>
          </a:xfrm>
          <a:prstGeom prst="rect">
            <a:avLst/>
          </a:prstGeom>
          <a:noFill/>
          <a:ln w="9525">
            <a:solidFill>
              <a:schemeClr val="tx1"/>
            </a:solidFill>
            <a:miter lim="800000"/>
            <a:headEnd/>
            <a:tailEnd/>
          </a:ln>
        </p:spPr>
        <p:txBody>
          <a:bodyPr>
            <a:spAutoFit/>
          </a:bodyPr>
          <a:lstStyle/>
          <a:p>
            <a:pPr>
              <a:defRPr/>
            </a:pPr>
            <a:r>
              <a:rPr lang="en-GB" sz="1500" u="sng" dirty="0">
                <a:latin typeface="Tw Cen MT Condensed" panose="020B0606020104020203" pitchFamily="34" charset="0"/>
              </a:rPr>
              <a:t>1.Warm-up – </a:t>
            </a:r>
            <a:r>
              <a:rPr lang="en-GB" sz="1500" dirty="0">
                <a:latin typeface="Tw Cen MT Condensed" panose="020B0606020104020203" pitchFamily="34" charset="0"/>
              </a:rPr>
              <a:t>Pupils start jogging around the playing area avoiding each other &amp; listening, when the teacher calls out “GOAL!” children must freeze like a statue and pretend to celebrate scoring a goal! STRETCH, then repeat.</a:t>
            </a:r>
            <a:endParaRPr lang="en-GB" sz="1500" b="1" i="1" u="sng" dirty="0">
              <a:latin typeface="Tw Cen MT Condensed" panose="020B0606020104020203" pitchFamily="34" charset="0"/>
            </a:endParaRPr>
          </a:p>
          <a:p>
            <a:pPr>
              <a:defRPr/>
            </a:pPr>
            <a:r>
              <a:rPr lang="en-GB" sz="1500" u="sng" dirty="0">
                <a:latin typeface="Tw Cen MT Condensed" panose="020B0606020104020203" pitchFamily="34" charset="0"/>
              </a:rPr>
              <a:t>2. Overload! – </a:t>
            </a:r>
            <a:r>
              <a:rPr lang="en-GB" sz="1500" dirty="0">
                <a:latin typeface="Tw Cen MT Condensed" panose="020B0606020104020203" pitchFamily="34" charset="0"/>
              </a:rPr>
              <a:t>It’s now time for the children to put the skills they have been developing to the test! For Overload  the children will start to apply their skills in a scenario close to an actual game of Football. For Overload you’ll need to mark out a pitch, but you will only need one goal per pitch. Don’t worry if do not have goals cones will do just fine. The aim is simple, score a goal! </a:t>
            </a:r>
            <a:r>
              <a:rPr lang="en-GB" sz="1500" b="1" i="1" u="sng" dirty="0">
                <a:latin typeface="Tw Cen MT Condensed" panose="020B0606020104020203" pitchFamily="34" charset="0"/>
              </a:rPr>
              <a:t>To start with make sure each group has three attackers vs one defender, as the activity develops and the children progress this can be adapted to 2 vs 1 or even 2 vs 2 to really challenge the children.</a:t>
            </a:r>
          </a:p>
          <a:p>
            <a:pPr>
              <a:defRPr/>
            </a:pPr>
            <a:r>
              <a:rPr lang="en-GB" sz="1500" u="sng" dirty="0">
                <a:latin typeface="Tw Cen MT Condensed" panose="020B0606020104020203" pitchFamily="34" charset="0"/>
              </a:rPr>
              <a:t>3. First time strike! (Moving Ball) – </a:t>
            </a:r>
            <a:r>
              <a:rPr lang="en-GB" sz="1500" dirty="0">
                <a:latin typeface="Tw Cen MT Condensed" panose="020B0606020104020203" pitchFamily="34" charset="0"/>
              </a:rPr>
              <a:t>As we all know it is very rare when you get chance to a shot on goal when there is no defenders and the ball is calmly waiting for you to rip the net! This simple exercise starts to progress your children towards more match realistic circumstances. Using the same targets as used in the children’s Shooting practice – introduce a team mate. Ask one child to stand on the cone for 4 passes, the other children take turns in passing to this child, who passes the ball back for them to run onto &amp; strike! </a:t>
            </a:r>
            <a:r>
              <a:rPr lang="en-GB" sz="1500" b="1" i="1" u="sng" dirty="0">
                <a:latin typeface="Tw Cen MT Condensed" panose="020B0606020104020203" pitchFamily="34" charset="0"/>
              </a:rPr>
              <a:t>Need to differentiate? Use weak foot then add a GK!</a:t>
            </a:r>
          </a:p>
          <a:p>
            <a:pPr>
              <a:defRPr/>
            </a:pPr>
            <a:r>
              <a:rPr lang="en-GB" sz="1500" u="sng" dirty="0">
                <a:latin typeface="Tw Cen MT Condensed" panose="020B0606020104020203" pitchFamily="34" charset="0"/>
              </a:rPr>
              <a:t>4. ‘World Cup Lottery’ – </a:t>
            </a:r>
            <a:r>
              <a:rPr lang="en-GB" sz="1500" dirty="0">
                <a:latin typeface="Tw Cen MT Condensed" panose="020B0606020104020203" pitchFamily="34" charset="0"/>
              </a:rPr>
              <a:t>Welcome to the World Cup Lottery! Set lots of mini-pitches around your playing area. If you can set up 3 pitches, have 6 teams. 4 pitches = 8 teams etc. In each team give each child a number and place a ball in the middle of each pitch. Teams line up at opposite ends of the pitch. When you call out a number (“Number 4!”), Number 4’s run onto the pitch and try and score – the opposite number 4 must try and stop them/score themselves. </a:t>
            </a:r>
            <a:r>
              <a:rPr lang="en-GB" sz="1500" b="1" dirty="0">
                <a:latin typeface="Tw Cen MT Condensed" panose="020B0606020104020203" pitchFamily="34" charset="0"/>
              </a:rPr>
              <a:t>PROGRESS – </a:t>
            </a:r>
            <a:r>
              <a:rPr lang="en-GB" sz="1500" dirty="0">
                <a:latin typeface="Tw Cen MT Condensed" panose="020B0606020104020203" pitchFamily="34" charset="0"/>
              </a:rPr>
              <a:t>Call out two or three numbers at one time. </a:t>
            </a:r>
            <a:r>
              <a:rPr lang="en-GB" sz="1500" b="1" i="1" u="sng" dirty="0">
                <a:latin typeface="Tw Cen MT Condensed" panose="020B0606020104020203" pitchFamily="34" charset="0"/>
              </a:rPr>
              <a:t>Place players of similar ability on pitches where M/A will play against M/A etc.</a:t>
            </a:r>
            <a:r>
              <a:rPr lang="en-GB" sz="1500" dirty="0">
                <a:latin typeface="Tw Cen MT Condensed" panose="020B0606020104020203" pitchFamily="34" charset="0"/>
              </a:rPr>
              <a:t> </a:t>
            </a:r>
            <a:endParaRPr lang="en-GB" sz="1500" u="sng" dirty="0">
              <a:latin typeface="Tw Cen MT Condensed" panose="020B0606020104020203" pitchFamily="34" charset="0"/>
            </a:endParaRPr>
          </a:p>
        </p:txBody>
      </p:sp>
      <p:sp>
        <p:nvSpPr>
          <p:cNvPr id="16" name="Subtitle 2"/>
          <p:cNvSpPr txBox="1">
            <a:spLocks/>
          </p:cNvSpPr>
          <p:nvPr/>
        </p:nvSpPr>
        <p:spPr>
          <a:xfrm>
            <a:off x="3492500" y="725488"/>
            <a:ext cx="5472113" cy="1152525"/>
          </a:xfrm>
          <a:prstGeom prst="rect">
            <a:avLst/>
          </a:prstGeom>
          <a:solidFill>
            <a:schemeClr val="tx2">
              <a:lumMod val="40000"/>
              <a:lumOff val="60000"/>
            </a:schemeClr>
          </a:solidFill>
          <a:ln>
            <a:solidFill>
              <a:schemeClr val="tx1"/>
            </a:solidFill>
          </a:ln>
        </p:spPr>
        <p:txBody>
          <a:bodyPr anchor="ctr"/>
          <a:lstStyle/>
          <a:p>
            <a:pPr>
              <a:spcBef>
                <a:spcPct val="20000"/>
              </a:spcBef>
              <a:defRPr/>
            </a:pPr>
            <a:r>
              <a:rPr lang="en-GB" sz="1400" dirty="0">
                <a:latin typeface="Tw Cen MT Condensed" panose="020B0606020104020203" pitchFamily="34" charset="0"/>
              </a:rPr>
              <a:t>Challenge 1 – Can children follow instructions &amp; select the correct teaching point when given 2 options? (</a:t>
            </a:r>
            <a:r>
              <a:rPr lang="en-GB" sz="1400" dirty="0" err="1">
                <a:latin typeface="Tw Cen MT Condensed" panose="020B0606020104020203" pitchFamily="34" charset="0"/>
              </a:rPr>
              <a:t>i.e</a:t>
            </a:r>
            <a:r>
              <a:rPr lang="en-GB" sz="1400" dirty="0">
                <a:latin typeface="Tw Cen MT Condensed" panose="020B0606020104020203" pitchFamily="34" charset="0"/>
              </a:rPr>
              <a:t> Heel or laces?) </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2 – Can children use teaching points to shoot with some consistent success</a:t>
            </a:r>
          </a:p>
          <a:p>
            <a:pPr fontAlgn="auto">
              <a:spcBef>
                <a:spcPct val="20000"/>
              </a:spcBef>
              <a:spcAft>
                <a:spcPts val="0"/>
              </a:spcAft>
              <a:buFont typeface="Arial" pitchFamily="34" charset="0"/>
              <a:buNone/>
              <a:defRPr/>
            </a:pPr>
            <a:r>
              <a:rPr lang="en-GB" sz="1400" dirty="0">
                <a:latin typeface="Tw Cen MT Condensed" panose="020B0606020104020203" pitchFamily="34" charset="0"/>
              </a:rPr>
              <a:t>Challenge 3 – Can children use K+U of teaching points to help their peers improve?</a:t>
            </a:r>
            <a:endParaRPr lang="en-GB" sz="1400" b="1" dirty="0">
              <a:latin typeface="Tw Cen MT Condensed" panose="020B0606020104020203" pitchFamily="34" charset="0"/>
            </a:endParaRPr>
          </a:p>
        </p:txBody>
      </p:sp>
      <p:sp>
        <p:nvSpPr>
          <p:cNvPr id="18" name="TextBox 13"/>
          <p:cNvSpPr txBox="1">
            <a:spLocks noChangeArrowheads="1"/>
          </p:cNvSpPr>
          <p:nvPr/>
        </p:nvSpPr>
        <p:spPr bwMode="auto">
          <a:xfrm>
            <a:off x="179388" y="2401724"/>
            <a:ext cx="8785225"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GB" altLang="en-US" sz="1400" b="1" u="sng" dirty="0" err="1">
                <a:latin typeface="Tw Cen MT Condensed" pitchFamily="34" charset="0"/>
              </a:rPr>
              <a:t>SoW</a:t>
            </a:r>
            <a:r>
              <a:rPr lang="en-GB" altLang="en-US" sz="1400" b="1" u="sng" dirty="0">
                <a:latin typeface="Tw Cen MT Condensed" pitchFamily="34" charset="0"/>
              </a:rPr>
              <a:t> Milestone Focus: </a:t>
            </a:r>
            <a:r>
              <a:rPr lang="en-GB" altLang="en-US" sz="1400" dirty="0">
                <a:latin typeface="Tw Cen MT Condensed" panose="020B0606020104020203" pitchFamily="34" charset="0"/>
              </a:rPr>
              <a:t>1 (</a:t>
            </a:r>
            <a:r>
              <a:rPr lang="en-GB" altLang="en-US" sz="1400" dirty="0">
                <a:latin typeface="Tw Cen MT Condensed" panose="020B0606020104020203" pitchFamily="34" charset="0"/>
                <a:cs typeface="Narkisim" panose="020E0502050101010101" pitchFamily="34" charset="-79"/>
              </a:rPr>
              <a:t>Utilise changes of direction, speed &amp; level during performances/competition to succeed). 2 (Select and utilise appropriate tactics and techniques to cause problems for opponents). 5 (Displays an understanding of fair play, working well with others and leading a small group)</a:t>
            </a:r>
          </a:p>
        </p:txBody>
      </p:sp>
    </p:spTree>
    <p:extLst>
      <p:ext uri="{BB962C8B-B14F-4D97-AF65-F5344CB8AC3E}">
        <p14:creationId xmlns:p14="http://schemas.microsoft.com/office/powerpoint/2010/main" val="1643946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TotalTime>
  <Words>4743</Words>
  <Application>Microsoft Office PowerPoint</Application>
  <PresentationFormat>On-screen Show (4:3)</PresentationFormat>
  <Paragraphs>305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Tw Cen MT Condensed</vt:lpstr>
      <vt:lpstr>Tw Cen MT Condensed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Jonathan Elms</cp:lastModifiedBy>
  <cp:revision>45</cp:revision>
  <dcterms:created xsi:type="dcterms:W3CDTF">2016-12-02T13:20:59Z</dcterms:created>
  <dcterms:modified xsi:type="dcterms:W3CDTF">2023-09-11T16:10:39Z</dcterms:modified>
</cp:coreProperties>
</file>